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9975" cy="42808525"/>
  <p:notesSz cx="6858000" cy="9144000"/>
  <p:defaultTextStyle>
    <a:defPPr>
      <a:defRPr lang="da-DK"/>
    </a:defPPr>
    <a:lvl1pPr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0">
          <p15:clr>
            <a:srgbClr val="A4A3A4"/>
          </p15:clr>
        </p15:guide>
        <p15:guide id="2" orient="horz" pos="26263">
          <p15:clr>
            <a:srgbClr val="A4A3A4"/>
          </p15:clr>
        </p15:guide>
        <p15:guide id="3" orient="horz" pos="5035">
          <p15:clr>
            <a:srgbClr val="A4A3A4"/>
          </p15:clr>
        </p15:guide>
        <p15:guide id="4" orient="horz" pos="6895">
          <p15:clr>
            <a:srgbClr val="A4A3A4"/>
          </p15:clr>
        </p15:guide>
        <p15:guide id="5" pos="680">
          <p15:clr>
            <a:srgbClr val="A4A3A4"/>
          </p15:clr>
        </p15:guide>
        <p15:guide id="6" pos="18416">
          <p15:clr>
            <a:srgbClr val="A4A3A4"/>
          </p15:clr>
        </p15:guide>
        <p15:guide id="7" pos="4627">
          <p15:clr>
            <a:srgbClr val="A4A3A4"/>
          </p15:clr>
        </p15:guide>
        <p15:guide id="8" pos="5262">
          <p15:clr>
            <a:srgbClr val="A4A3A4"/>
          </p15:clr>
        </p15:guide>
        <p15:guide id="9" pos="9208">
          <p15:clr>
            <a:srgbClr val="A4A3A4"/>
          </p15:clr>
        </p15:guide>
        <p15:guide id="10" pos="9843">
          <p15:clr>
            <a:srgbClr val="A4A3A4"/>
          </p15:clr>
        </p15:guide>
        <p15:guide id="11" pos="13790">
          <p15:clr>
            <a:srgbClr val="A4A3A4"/>
          </p15:clr>
        </p15:guide>
        <p15:guide id="12" pos="144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0000"/>
    <a:srgbClr val="E6E6E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9" autoAdjust="0"/>
    <p:restoredTop sz="96197" autoAdjust="0"/>
  </p:normalViewPr>
  <p:slideViewPr>
    <p:cSldViewPr>
      <p:cViewPr>
        <p:scale>
          <a:sx n="40" d="100"/>
          <a:sy n="40" d="100"/>
        </p:scale>
        <p:origin x="296" y="-5176"/>
      </p:cViewPr>
      <p:guideLst>
        <p:guide orient="horz" pos="3220"/>
        <p:guide orient="horz" pos="26263"/>
        <p:guide orient="horz" pos="5035"/>
        <p:guide orient="horz" pos="6895"/>
        <p:guide pos="680"/>
        <p:guide pos="18416"/>
        <p:guide pos="4627"/>
        <p:guide pos="5262"/>
        <p:guide pos="9208"/>
        <p:guide pos="9843"/>
        <p:guide pos="13790"/>
        <p:guide pos="14425"/>
      </p:guideLst>
    </p:cSldViewPr>
  </p:slideViewPr>
  <p:outlineViewPr>
    <p:cViewPr>
      <p:scale>
        <a:sx n="20" d="100"/>
        <a:sy n="20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AAE47D-0DB1-0849-98F6-D7EF8C5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8A22C-C860-AC49-83AD-9BEF49C2722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D84ADAD5-FE55-874D-9912-8A33CFF1D5EF}" type="datetimeFigureOut">
              <a:rPr lang="en-GB"/>
              <a:pPr>
                <a:defRPr/>
              </a:pPr>
              <a:t>16/11/2023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C36BB4C-18C1-DC46-B6DD-75A86F67AF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4BB485-C159-AE40-AE1B-835CFFF5A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61E25-138C-5E47-A473-88F78DE785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85F08-9526-A24B-B75C-DE268AA96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27CAC0-869C-EC4B-8221-1675E87346FF}" type="slidenum">
              <a:rPr lang="en-GB" altLang="da-DK"/>
              <a:pPr/>
              <a:t>‹nr.›</a:t>
            </a:fld>
            <a:endParaRPr lang="en-GB" alt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>
            <a:extLst>
              <a:ext uri="{FF2B5EF4-FFF2-40B4-BE49-F238E27FC236}">
                <a16:creationId xmlns:a16="http://schemas.microsoft.com/office/drawing/2014/main" id="{B2A29B84-8362-BE30-05C6-1C82FF61D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4" name="Notes Placeholder 2">
            <a:extLst>
              <a:ext uri="{FF2B5EF4-FFF2-40B4-BE49-F238E27FC236}">
                <a16:creationId xmlns:a16="http://schemas.microsoft.com/office/drawing/2014/main" id="{E37CB261-7FE8-F787-88FB-2ED54C12C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da-DK" dirty="0"/>
          </a:p>
        </p:txBody>
      </p:sp>
      <p:sp>
        <p:nvSpPr>
          <p:cNvPr id="8195" name="Slide Number Placeholder 3">
            <a:extLst>
              <a:ext uri="{FF2B5EF4-FFF2-40B4-BE49-F238E27FC236}">
                <a16:creationId xmlns:a16="http://schemas.microsoft.com/office/drawing/2014/main" id="{36635C73-864D-1D4E-1B8E-FC7A0037BF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EC618BD-8202-BF42-9238-78045C6B0378}" type="slidenum">
              <a:rPr lang="en-GB" altLang="da-DK" sz="1200"/>
              <a:pPr/>
              <a:t>1</a:t>
            </a:fld>
            <a:endParaRPr lang="en-GB" altLang="da-DK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12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7550" cy="8274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213" y="11395075"/>
            <a:ext cx="26117550" cy="271621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58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9375" y="2279650"/>
            <a:ext cx="6529388" cy="36277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213" y="2279650"/>
            <a:ext cx="19435762" cy="36277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592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7550" cy="8274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1213" y="11395075"/>
            <a:ext cx="26117550" cy="27162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881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338" y="10672763"/>
            <a:ext cx="26117550" cy="1780698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338" y="28648025"/>
            <a:ext cx="26117550" cy="9364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49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7550" cy="8274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213" y="11395075"/>
            <a:ext cx="12982575" cy="27162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6188" y="11395075"/>
            <a:ext cx="12982575" cy="27162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87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279650"/>
            <a:ext cx="26115963" cy="8274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975" y="10493375"/>
            <a:ext cx="12809538" cy="5143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975" y="15636875"/>
            <a:ext cx="12809538" cy="22999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8900" y="10493375"/>
            <a:ext cx="12873038" cy="5143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8900" y="15636875"/>
            <a:ext cx="12873038" cy="22999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357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7550" cy="8274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432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47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3038" y="6164263"/>
            <a:ext cx="15328900" cy="30421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203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6300" cy="99885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73038" y="6164263"/>
            <a:ext cx="15328900" cy="30421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975" y="12842875"/>
            <a:ext cx="9766300" cy="23791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3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 108">
            <a:extLst>
              <a:ext uri="{FF2B5EF4-FFF2-40B4-BE49-F238E27FC236}">
                <a16:creationId xmlns:a16="http://schemas.microsoft.com/office/drawing/2014/main" id="{DDDFE40F-F3C2-2E41-9D18-DD992F49F8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30279975" cy="42808525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4176713" rtl="0" eaLnBrk="0" fontAlgn="base" hangingPunct="0">
        <a:spcBef>
          <a:spcPct val="0"/>
        </a:spcBef>
        <a:spcAft>
          <a:spcPct val="0"/>
        </a:spcAft>
        <a:defRPr sz="91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176713" rtl="0" eaLnBrk="0" fontAlgn="base" hangingPunct="0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2pPr>
      <a:lvl3pPr algn="l" defTabSz="4176713" rtl="0" eaLnBrk="0" fontAlgn="base" hangingPunct="0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3pPr>
      <a:lvl4pPr algn="l" defTabSz="4176713" rtl="0" eaLnBrk="0" fontAlgn="base" hangingPunct="0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4pPr>
      <a:lvl5pPr algn="l" defTabSz="4176713" rtl="0" eaLnBrk="0" fontAlgn="base" hangingPunct="0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5pPr>
      <a:lvl6pPr marL="457200" algn="l" defTabSz="4176713" rtl="0" fontAlgn="base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6pPr>
      <a:lvl7pPr marL="914400" algn="l" defTabSz="4176713" rtl="0" fontAlgn="base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7pPr>
      <a:lvl8pPr marL="1371600" algn="l" defTabSz="4176713" rtl="0" fontAlgn="base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8pPr>
      <a:lvl9pPr marL="1828800" algn="l" defTabSz="4176713" rtl="0" fontAlgn="base">
        <a:spcBef>
          <a:spcPct val="0"/>
        </a:spcBef>
        <a:spcAft>
          <a:spcPct val="0"/>
        </a:spcAft>
        <a:defRPr sz="9100" b="1">
          <a:solidFill>
            <a:schemeClr val="tx2"/>
          </a:solidFill>
          <a:latin typeface="Arial" charset="0"/>
        </a:defRPr>
      </a:lvl9pPr>
    </p:titleStyle>
    <p:bodyStyle>
      <a:lvl1pPr marL="1565275" indent="-1565275" algn="l" defTabSz="4176713" rtl="0" eaLnBrk="0" fontAlgn="base" hangingPunct="0">
        <a:spcBef>
          <a:spcPct val="20000"/>
        </a:spcBef>
        <a:spcAft>
          <a:spcPct val="0"/>
        </a:spcAft>
        <a:defRPr sz="4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6513" algn="l" defTabSz="4176713" rtl="0" eaLnBrk="0" fontAlgn="base" hangingPunct="0">
        <a:spcBef>
          <a:spcPct val="20000"/>
        </a:spcBef>
        <a:spcAft>
          <a:spcPct val="0"/>
        </a:spcAft>
        <a:defRPr sz="6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8113" indent="-1041400" algn="l" defTabSz="4176713" rtl="0" eaLnBrk="0" fontAlgn="base" hangingPunct="0">
        <a:spcBef>
          <a:spcPct val="20000"/>
        </a:spcBef>
        <a:spcAft>
          <a:spcPct val="0"/>
        </a:spcAft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850" indent="-1044575" algn="l" defTabSz="4176713" rtl="0" eaLnBrk="0" fontAlgn="base" hangingPunct="0">
        <a:spcBef>
          <a:spcPct val="20000"/>
        </a:spcBef>
        <a:spcAft>
          <a:spcPct val="0"/>
        </a:spcAft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9393238" indent="-1047750" algn="l" defTabSz="4176713" rtl="0" eaLnBrk="0" fontAlgn="base" hangingPunct="0">
        <a:spcBef>
          <a:spcPct val="20000"/>
        </a:spcBef>
        <a:spcAft>
          <a:spcPct val="0"/>
        </a:spcAft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net.dk/dannet/data/synset-1304" TargetMode="External"/><Relationship Id="rId13" Type="http://schemas.openxmlformats.org/officeDocument/2006/relationships/hyperlink" Target="https://wordnet.dk/dannet/data/synset-124" TargetMode="External"/><Relationship Id="rId18" Type="http://schemas.openxmlformats.org/officeDocument/2006/relationships/image" Target="../media/image5.png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7" Type="http://schemas.openxmlformats.org/officeDocument/2006/relationships/hyperlink" Target="https://wordnet.princeton.edu/" TargetMode="External"/><Relationship Id="rId12" Type="http://schemas.openxmlformats.org/officeDocument/2006/relationships/hyperlink" Target="https://wordnet.dk/dannet/data/synset-34989" TargetMode="External"/><Relationship Id="rId17" Type="http://schemas.openxmlformats.org/officeDocument/2006/relationships/hyperlink" Target="https://wordnet.dk/dannet/data/synset-128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ordnet.dk/dannet/data/synset-131" TargetMode="External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wordnet.dk/dannet/data/synset-1876" TargetMode="External"/><Relationship Id="rId5" Type="http://schemas.openxmlformats.org/officeDocument/2006/relationships/image" Target="../media/image3.svg"/><Relationship Id="rId15" Type="http://schemas.openxmlformats.org/officeDocument/2006/relationships/hyperlink" Target="https://wordnet.dk/dannet/data/synset-145" TargetMode="External"/><Relationship Id="rId23" Type="http://schemas.openxmlformats.org/officeDocument/2006/relationships/image" Target="../media/image10.svg"/><Relationship Id="rId10" Type="http://schemas.openxmlformats.org/officeDocument/2006/relationships/hyperlink" Target="https://wordnet.dk/dannet/data/synset-4733" TargetMode="External"/><Relationship Id="rId19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hyperlink" Target="https://wordnet.dk/dannet/data/synset-597" TargetMode="External"/><Relationship Id="rId14" Type="http://schemas.openxmlformats.org/officeDocument/2006/relationships/hyperlink" Target="https://wordnet.dk/dannet/data/synset-52" TargetMode="External"/><Relationship Id="rId2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A23694F5-9474-F84F-4EC9-926CAB6F1711}"/>
              </a:ext>
            </a:extLst>
          </p:cNvPr>
          <p:cNvSpPr/>
          <p:nvPr/>
        </p:nvSpPr>
        <p:spPr bwMode="auto">
          <a:xfrm>
            <a:off x="22862641" y="39943722"/>
            <a:ext cx="6418304" cy="1691265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3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3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D83EFDFE-BBDC-2830-A7BF-A2DC3E3B68D1}"/>
              </a:ext>
            </a:extLst>
          </p:cNvPr>
          <p:cNvSpPr/>
          <p:nvPr/>
        </p:nvSpPr>
        <p:spPr bwMode="auto">
          <a:xfrm>
            <a:off x="15559157" y="37469088"/>
            <a:ext cx="6418304" cy="28599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228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3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3" name="Rektangel 62">
            <a:extLst>
              <a:ext uri="{FF2B5EF4-FFF2-40B4-BE49-F238E27FC236}">
                <a16:creationId xmlns:a16="http://schemas.microsoft.com/office/drawing/2014/main" id="{BF1085F7-044E-B378-C7BA-239B7BAB2462}"/>
              </a:ext>
            </a:extLst>
          </p:cNvPr>
          <p:cNvSpPr/>
          <p:nvPr/>
        </p:nvSpPr>
        <p:spPr bwMode="auto">
          <a:xfrm>
            <a:off x="8239196" y="26534464"/>
            <a:ext cx="6498875" cy="273252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228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3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41" name="Billede 40">
            <a:extLst>
              <a:ext uri="{FF2B5EF4-FFF2-40B4-BE49-F238E27FC236}">
                <a16:creationId xmlns:a16="http://schemas.microsoft.com/office/drawing/2014/main" id="{8D6B5D13-7BFD-7AF4-9614-0787E2E3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4030" y="19390115"/>
            <a:ext cx="6484022" cy="4844506"/>
          </a:xfrm>
          <a:prstGeom prst="rect">
            <a:avLst/>
          </a:prstGeom>
          <a:effectLst>
            <a:outerShdw blurRad="2032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74" name="Rectangle 12">
            <a:extLst>
              <a:ext uri="{FF2B5EF4-FFF2-40B4-BE49-F238E27FC236}">
                <a16:creationId xmlns:a16="http://schemas.microsoft.com/office/drawing/2014/main" id="{440F43D0-1E42-B0C9-355A-CE75E8665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44575" y="5770304"/>
            <a:ext cx="6966620" cy="25643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12400" b="0" spc="1200" dirty="0">
                <a:latin typeface="Georgia" panose="02040502050405020303" pitchFamily="18" charset="0"/>
              </a:rPr>
              <a:t>The new</a:t>
            </a:r>
          </a:p>
        </p:txBody>
      </p:sp>
      <p:sp>
        <p:nvSpPr>
          <p:cNvPr id="3075" name="Rectangle 13">
            <a:extLst>
              <a:ext uri="{FF2B5EF4-FFF2-40B4-BE49-F238E27FC236}">
                <a16:creationId xmlns:a16="http://schemas.microsoft.com/office/drawing/2014/main" id="{4658FC96-4F04-37E7-F5FE-58EB1A56F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25997521"/>
            <a:ext cx="6265863" cy="808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Standards-based</a:t>
            </a: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en-GB" altLang="en-US" sz="2000" dirty="0">
                <a:latin typeface="Georgia" panose="02040502050405020303" pitchFamily="18" charset="0"/>
              </a:rPr>
              <a:t>As of 2023,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is now completely standards-based and RDF-native:</a:t>
            </a:r>
          </a:p>
          <a:p>
            <a:pPr marL="342900" indent="-3429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Our data uses the </a:t>
            </a:r>
            <a:r>
              <a:rPr lang="en-GB" altLang="en-US" sz="2000" b="1" dirty="0" err="1">
                <a:latin typeface="Georgia" panose="02040502050405020303" pitchFamily="18" charset="0"/>
              </a:rPr>
              <a:t>Ontolex</a:t>
            </a:r>
            <a:r>
              <a:rPr lang="en-GB" altLang="en-US" sz="2000" dirty="0">
                <a:latin typeface="Georgia" panose="02040502050405020303" pitchFamily="18" charset="0"/>
              </a:rPr>
              <a:t> standard with WordNet relations from the </a:t>
            </a:r>
            <a:r>
              <a:rPr lang="en-GB" altLang="en-US" sz="2000" b="1" dirty="0">
                <a:latin typeface="Georgia" panose="02040502050405020303" pitchFamily="18" charset="0"/>
              </a:rPr>
              <a:t>Global WordNet Association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marL="342900" indent="-342900" eaLnBrk="1" hangingPunct="1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In addition to the work done on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itself, we have also contributed to the Global WordNet Association's </a:t>
            </a:r>
            <a:r>
              <a:rPr lang="en-GB" altLang="en-US" sz="2000" b="1" dirty="0">
                <a:latin typeface="Georgia" panose="02040502050405020303" pitchFamily="18" charset="0"/>
              </a:rPr>
              <a:t>RDF schema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marL="342900" indent="-342900" eaLnBrk="1" hangingPunct="1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There is a new </a:t>
            </a:r>
            <a:r>
              <a:rPr lang="en-GB" altLang="en-US" sz="2000" b="1" dirty="0">
                <a:latin typeface="Georgia" panose="02040502050405020303" pitchFamily="18" charset="0"/>
              </a:rPr>
              <a:t>bilingual</a:t>
            </a:r>
            <a:r>
              <a:rPr lang="en-GB" altLang="en-US" sz="2000" dirty="0">
                <a:latin typeface="Georgia" panose="02040502050405020303" pitchFamily="18" charset="0"/>
              </a:rPr>
              <a:t> home available at the URL </a:t>
            </a:r>
            <a:r>
              <a:rPr lang="en-GB" altLang="en-US" sz="2000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2000" u="sng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2000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, where 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RDF graph can be browsed along with several linked datasets.</a:t>
            </a:r>
          </a:p>
          <a:p>
            <a:pPr marL="342900" indent="-342900" eaLnBrk="1" hangingPunct="1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IDs all dereference as actual </a:t>
            </a:r>
            <a:r>
              <a:rPr lang="en-GB" altLang="en-US" sz="2000" b="1" dirty="0">
                <a:latin typeface="Georgia" panose="02040502050405020303" pitchFamily="18" charset="0"/>
              </a:rPr>
              <a:t>RDF resources</a:t>
            </a:r>
            <a:r>
              <a:rPr lang="en-GB" altLang="en-US" sz="2000" dirty="0">
                <a:latin typeface="Georgia" panose="02040502050405020303" pitchFamily="18" charset="0"/>
              </a:rPr>
              <a:t> which may be accessed in a browser in accordance with the best practices for </a:t>
            </a:r>
            <a:r>
              <a:rPr lang="en-GB" altLang="en-US" sz="2000" b="1" dirty="0">
                <a:latin typeface="Georgia" panose="02040502050405020303" pitchFamily="18" charset="0"/>
              </a:rPr>
              <a:t>linked data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Aft>
                <a:spcPts val="24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In practice: you can now inspect any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resource by simply copy-pasting its full ID </a:t>
            </a:r>
            <a:r>
              <a:rPr lang="en-GB" sz="2000" dirty="0">
                <a:latin typeface="Georgia" panose="02040502050405020303" pitchFamily="18" charset="0"/>
              </a:rPr>
              <a:t>—</a:t>
            </a:r>
            <a:r>
              <a:rPr lang="en-GB" altLang="en-US" sz="2000" dirty="0">
                <a:latin typeface="Georgia" panose="02040502050405020303" pitchFamily="18" charset="0"/>
              </a:rPr>
              <a:t> i.e. URL </a:t>
            </a:r>
            <a:r>
              <a:rPr lang="en-GB" sz="2000" dirty="0">
                <a:latin typeface="Georgia" panose="02040502050405020303" pitchFamily="18" charset="0"/>
              </a:rPr>
              <a:t>—</a:t>
            </a:r>
            <a:r>
              <a:rPr lang="en-GB" altLang="en-US" sz="2000" dirty="0">
                <a:latin typeface="Georgia" panose="02040502050405020303" pitchFamily="18" charset="0"/>
              </a:rPr>
              <a:t> into the address bar of a web browser to get an interactive view.</a:t>
            </a:r>
          </a:p>
        </p:txBody>
      </p:sp>
      <p:sp>
        <p:nvSpPr>
          <p:cNvPr id="3077" name="Rectangle 15">
            <a:extLst>
              <a:ext uri="{FF2B5EF4-FFF2-40B4-BE49-F238E27FC236}">
                <a16:creationId xmlns:a16="http://schemas.microsoft.com/office/drawing/2014/main" id="{1F68BECD-C61B-7579-0D44-3A21A8BBC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5763" y="10945813"/>
            <a:ext cx="6265862" cy="1899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GB" altLang="en-US" sz="1500" dirty="0">
              <a:latin typeface="Arial" panose="020B0604020202020204" pitchFamily="34" charset="0"/>
            </a:endParaRPr>
          </a:p>
        </p:txBody>
      </p:sp>
      <p:sp>
        <p:nvSpPr>
          <p:cNvPr id="14376" name="Text Box 40">
            <a:extLst>
              <a:ext uri="{FF2B5EF4-FFF2-40B4-BE49-F238E27FC236}">
                <a16:creationId xmlns:a16="http://schemas.microsoft.com/office/drawing/2014/main" id="{76ADE1A4-A3C0-1A4F-B87E-6D1360417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40570150"/>
            <a:ext cx="6300788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/data/synset-7918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Every resource in the new </a:t>
            </a:r>
            <a:r>
              <a:rPr lang="en-GB" altLang="en-US" sz="1800" dirty="0" err="1">
                <a:latin typeface="Georgia" panose="02040502050405020303" pitchFamily="18" charset="0"/>
              </a:rPr>
              <a:t>DanNet</a:t>
            </a:r>
            <a:r>
              <a:rPr lang="en-GB" altLang="en-US" sz="1800" dirty="0">
                <a:latin typeface="Georgia" panose="02040502050405020303" pitchFamily="18" charset="0"/>
              </a:rPr>
              <a:t> dataset has its own web presence. This also includes metadata and schemas.</a:t>
            </a:r>
          </a:p>
        </p:txBody>
      </p:sp>
      <p:sp>
        <p:nvSpPr>
          <p:cNvPr id="22" name="Rectangle 117">
            <a:extLst>
              <a:ext uri="{FF2B5EF4-FFF2-40B4-BE49-F238E27FC236}">
                <a16:creationId xmlns:a16="http://schemas.microsoft.com/office/drawing/2014/main" id="{1CFE9232-C697-DB47-8FDB-F70894B27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281" y="6350"/>
            <a:ext cx="13846794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0492" tIns="1020492" rIns="0" bIns="0"/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ts val="4800"/>
              </a:lnSpc>
              <a:defRPr/>
            </a:pPr>
            <a:r>
              <a:rPr lang="en-GB" sz="3200" cap="all" spc="800" dirty="0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University of </a:t>
            </a:r>
            <a:r>
              <a:rPr lang="en-GB" sz="3200" cap="all" spc="800" dirty="0" err="1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copenhagen</a:t>
            </a:r>
            <a:r>
              <a:rPr lang="en-GB" sz="3200" cap="all" spc="800" dirty="0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 </a:t>
            </a:r>
          </a:p>
          <a:p>
            <a:pPr>
              <a:lnSpc>
                <a:spcPts val="4800"/>
              </a:lnSpc>
              <a:defRPr/>
            </a:pPr>
            <a:r>
              <a:rPr lang="en-GB" sz="2600" cap="all" spc="800" dirty="0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Department of Nordic </a:t>
            </a:r>
            <a:r>
              <a:rPr lang="en-GB" sz="2600" cap="all" spc="800" dirty="0" err="1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StudieS</a:t>
            </a:r>
            <a:r>
              <a:rPr lang="en-GB" sz="2600" cap="all" spc="800" dirty="0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 &amp; </a:t>
            </a:r>
            <a:r>
              <a:rPr lang="en-GB" sz="2600" cap="all" spc="800" dirty="0" err="1">
                <a:solidFill>
                  <a:schemeClr val="bg2">
                    <a:lumMod val="50000"/>
                  </a:schemeClr>
                </a:solidFill>
                <a:ea typeface="ＭＳ Ｐゴシック" charset="0"/>
              </a:rPr>
              <a:t>Lingustics</a:t>
            </a:r>
            <a:endParaRPr lang="en-GB" sz="2600" cap="all" spc="800" dirty="0">
              <a:solidFill>
                <a:schemeClr val="bg2">
                  <a:lumMod val="50000"/>
                </a:schemeClr>
              </a:solidFill>
              <a:ea typeface="ＭＳ Ｐゴシック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GB" sz="3700" cap="all" spc="800" dirty="0">
                <a:ea typeface="ＭＳ Ｐゴシック" charset="0"/>
              </a:rPr>
              <a:t>Centre for Language Technology </a:t>
            </a:r>
          </a:p>
        </p:txBody>
      </p:sp>
      <p:grpSp>
        <p:nvGrpSpPr>
          <p:cNvPr id="3088" name="Group 205">
            <a:extLst>
              <a:ext uri="{FF2B5EF4-FFF2-40B4-BE49-F238E27FC236}">
                <a16:creationId xmlns:a16="http://schemas.microsoft.com/office/drawing/2014/main" id="{A861082B-13A4-CF20-CBBD-E5719C873CEE}"/>
              </a:ext>
            </a:extLst>
          </p:cNvPr>
          <p:cNvGrpSpPr>
            <a:grpSpLocks/>
          </p:cNvGrpSpPr>
          <p:nvPr/>
        </p:nvGrpSpPr>
        <p:grpSpPr bwMode="auto">
          <a:xfrm>
            <a:off x="1704181" y="1079500"/>
            <a:ext cx="2490788" cy="3451225"/>
            <a:chOff x="17591" y="647"/>
            <a:chExt cx="1569" cy="2174"/>
          </a:xfrm>
        </p:grpSpPr>
        <p:sp>
          <p:nvSpPr>
            <p:cNvPr id="3090" name="Oval 206">
              <a:extLst>
                <a:ext uri="{FF2B5EF4-FFF2-40B4-BE49-F238E27FC236}">
                  <a16:creationId xmlns:a16="http://schemas.microsoft.com/office/drawing/2014/main" id="{2A69DB81-D38F-B066-D5CC-5C1389B7C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5" y="647"/>
              <a:ext cx="1165" cy="1168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1" name="Oval 207">
              <a:extLst>
                <a:ext uri="{FF2B5EF4-FFF2-40B4-BE49-F238E27FC236}">
                  <a16:creationId xmlns:a16="http://schemas.microsoft.com/office/drawing/2014/main" id="{1D3BC2EE-3072-71B3-7F50-AF7FA1A4B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1" y="1806"/>
              <a:ext cx="554" cy="553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2" name="Oval 208">
              <a:extLst>
                <a:ext uri="{FF2B5EF4-FFF2-40B4-BE49-F238E27FC236}">
                  <a16:creationId xmlns:a16="http://schemas.microsoft.com/office/drawing/2014/main" id="{920A5B97-9BBA-C0F5-061F-EB236914D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2" y="2533"/>
              <a:ext cx="291" cy="288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3" name="Rectangle 209">
              <a:extLst>
                <a:ext uri="{FF2B5EF4-FFF2-40B4-BE49-F238E27FC236}">
                  <a16:creationId xmlns:a16="http://schemas.microsoft.com/office/drawing/2014/main" id="{0EB29BBA-C0E8-F48C-35A8-E388D3AE0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3" y="1006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4" name="Rectangle 210">
              <a:extLst>
                <a:ext uri="{FF2B5EF4-FFF2-40B4-BE49-F238E27FC236}">
                  <a16:creationId xmlns:a16="http://schemas.microsoft.com/office/drawing/2014/main" id="{BB6AA083-7CF3-1EF2-F516-83DB16E46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9" y="1689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5" name="Rectangle 211">
              <a:extLst>
                <a:ext uri="{FF2B5EF4-FFF2-40B4-BE49-F238E27FC236}">
                  <a16:creationId xmlns:a16="http://schemas.microsoft.com/office/drawing/2014/main" id="{27E77332-2D7A-E998-66CB-A0E2ECAFD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5" y="931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6" name="Rectangle 212">
              <a:extLst>
                <a:ext uri="{FF2B5EF4-FFF2-40B4-BE49-F238E27FC236}">
                  <a16:creationId xmlns:a16="http://schemas.microsoft.com/office/drawing/2014/main" id="{FBC06EFB-A53D-8C00-D6A9-C8EB5C860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9" y="1752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7" name="Rectangle 213">
              <a:extLst>
                <a:ext uri="{FF2B5EF4-FFF2-40B4-BE49-F238E27FC236}">
                  <a16:creationId xmlns:a16="http://schemas.microsoft.com/office/drawing/2014/main" id="{B2FC7781-1ADB-9147-5AD1-0E48DD906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9" y="1752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dirty="0"/>
            </a:p>
          </p:txBody>
        </p:sp>
        <p:sp>
          <p:nvSpPr>
            <p:cNvPr id="3098" name="Freeform 214">
              <a:extLst>
                <a:ext uri="{FF2B5EF4-FFF2-40B4-BE49-F238E27FC236}">
                  <a16:creationId xmlns:a16="http://schemas.microsoft.com/office/drawing/2014/main" id="{13E20C04-0CBA-2DA4-FBE0-E6636FD95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0" y="1180"/>
              <a:ext cx="48" cy="42"/>
            </a:xfrm>
            <a:custGeom>
              <a:avLst/>
              <a:gdLst>
                <a:gd name="T0" fmla="*/ 54 w 16"/>
                <a:gd name="T1" fmla="*/ 243 h 14"/>
                <a:gd name="T2" fmla="*/ 54 w 16"/>
                <a:gd name="T3" fmla="*/ 216 h 14"/>
                <a:gd name="T4" fmla="*/ 108 w 16"/>
                <a:gd name="T5" fmla="*/ 162 h 14"/>
                <a:gd name="T6" fmla="*/ 189 w 16"/>
                <a:gd name="T7" fmla="*/ 162 h 14"/>
                <a:gd name="T8" fmla="*/ 189 w 16"/>
                <a:gd name="T9" fmla="*/ 270 h 14"/>
                <a:gd name="T10" fmla="*/ 243 w 16"/>
                <a:gd name="T11" fmla="*/ 270 h 14"/>
                <a:gd name="T12" fmla="*/ 243 w 16"/>
                <a:gd name="T13" fmla="*/ 162 h 14"/>
                <a:gd name="T14" fmla="*/ 378 w 16"/>
                <a:gd name="T15" fmla="*/ 135 h 14"/>
                <a:gd name="T16" fmla="*/ 378 w 16"/>
                <a:gd name="T17" fmla="*/ 162 h 14"/>
                <a:gd name="T18" fmla="*/ 405 w 16"/>
                <a:gd name="T19" fmla="*/ 270 h 14"/>
                <a:gd name="T20" fmla="*/ 297 w 16"/>
                <a:gd name="T21" fmla="*/ 351 h 14"/>
                <a:gd name="T22" fmla="*/ 297 w 16"/>
                <a:gd name="T23" fmla="*/ 378 h 14"/>
                <a:gd name="T24" fmla="*/ 432 w 16"/>
                <a:gd name="T25" fmla="*/ 378 h 14"/>
                <a:gd name="T26" fmla="*/ 405 w 16"/>
                <a:gd name="T27" fmla="*/ 0 h 14"/>
                <a:gd name="T28" fmla="*/ 378 w 16"/>
                <a:gd name="T29" fmla="*/ 0 h 14"/>
                <a:gd name="T30" fmla="*/ 378 w 16"/>
                <a:gd name="T31" fmla="*/ 0 h 14"/>
                <a:gd name="T32" fmla="*/ 297 w 16"/>
                <a:gd name="T33" fmla="*/ 54 h 14"/>
                <a:gd name="T34" fmla="*/ 108 w 16"/>
                <a:gd name="T35" fmla="*/ 81 h 14"/>
                <a:gd name="T36" fmla="*/ 27 w 16"/>
                <a:gd name="T37" fmla="*/ 54 h 14"/>
                <a:gd name="T38" fmla="*/ 27 w 16"/>
                <a:gd name="T39" fmla="*/ 27 h 14"/>
                <a:gd name="T40" fmla="*/ 0 w 16"/>
                <a:gd name="T41" fmla="*/ 27 h 14"/>
                <a:gd name="T42" fmla="*/ 0 w 16"/>
                <a:gd name="T43" fmla="*/ 243 h 14"/>
                <a:gd name="T44" fmla="*/ 54 w 16"/>
                <a:gd name="T45" fmla="*/ 243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" h="14">
                  <a:moveTo>
                    <a:pt x="2" y="9"/>
                  </a:moveTo>
                  <a:cubicBezTo>
                    <a:pt x="2" y="9"/>
                    <a:pt x="2" y="9"/>
                    <a:pt x="2" y="8"/>
                  </a:cubicBezTo>
                  <a:cubicBezTo>
                    <a:pt x="2" y="7"/>
                    <a:pt x="2" y="6"/>
                    <a:pt x="4" y="6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0"/>
                    <a:pt x="9" y="1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3" y="5"/>
                    <a:pt x="14" y="5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5" y="7"/>
                    <a:pt x="15" y="8"/>
                    <a:pt x="15" y="10"/>
                  </a:cubicBezTo>
                  <a:cubicBezTo>
                    <a:pt x="15" y="12"/>
                    <a:pt x="12" y="12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4"/>
                    <a:pt x="15" y="14"/>
                    <a:pt x="16" y="14"/>
                  </a:cubicBezTo>
                  <a:cubicBezTo>
                    <a:pt x="16" y="8"/>
                    <a:pt x="16" y="5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3" y="2"/>
                    <a:pt x="11" y="2"/>
                  </a:cubicBezTo>
                  <a:cubicBezTo>
                    <a:pt x="10" y="3"/>
                    <a:pt x="7" y="3"/>
                    <a:pt x="4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6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99" name="Freeform 215">
              <a:extLst>
                <a:ext uri="{FF2B5EF4-FFF2-40B4-BE49-F238E27FC236}">
                  <a16:creationId xmlns:a16="http://schemas.microsoft.com/office/drawing/2014/main" id="{1B82EAE5-0FC8-EA3E-C2EB-A2A3E3F78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9" y="1482"/>
              <a:ext cx="60" cy="51"/>
            </a:xfrm>
            <a:custGeom>
              <a:avLst/>
              <a:gdLst>
                <a:gd name="T0" fmla="*/ 378 w 20"/>
                <a:gd name="T1" fmla="*/ 27 h 17"/>
                <a:gd name="T2" fmla="*/ 378 w 20"/>
                <a:gd name="T3" fmla="*/ 27 h 17"/>
                <a:gd name="T4" fmla="*/ 378 w 20"/>
                <a:gd name="T5" fmla="*/ 135 h 17"/>
                <a:gd name="T6" fmla="*/ 324 w 20"/>
                <a:gd name="T7" fmla="*/ 189 h 17"/>
                <a:gd name="T8" fmla="*/ 243 w 20"/>
                <a:gd name="T9" fmla="*/ 108 h 17"/>
                <a:gd name="T10" fmla="*/ 189 w 20"/>
                <a:gd name="T11" fmla="*/ 135 h 17"/>
                <a:gd name="T12" fmla="*/ 270 w 20"/>
                <a:gd name="T13" fmla="*/ 216 h 17"/>
                <a:gd name="T14" fmla="*/ 189 w 20"/>
                <a:gd name="T15" fmla="*/ 297 h 17"/>
                <a:gd name="T16" fmla="*/ 162 w 20"/>
                <a:gd name="T17" fmla="*/ 297 h 17"/>
                <a:gd name="T18" fmla="*/ 108 w 20"/>
                <a:gd name="T19" fmla="*/ 243 h 17"/>
                <a:gd name="T20" fmla="*/ 108 w 20"/>
                <a:gd name="T21" fmla="*/ 108 h 17"/>
                <a:gd name="T22" fmla="*/ 81 w 20"/>
                <a:gd name="T23" fmla="*/ 81 h 17"/>
                <a:gd name="T24" fmla="*/ 0 w 20"/>
                <a:gd name="T25" fmla="*/ 189 h 17"/>
                <a:gd name="T26" fmla="*/ 243 w 20"/>
                <a:gd name="T27" fmla="*/ 459 h 17"/>
                <a:gd name="T28" fmla="*/ 270 w 20"/>
                <a:gd name="T29" fmla="*/ 432 h 17"/>
                <a:gd name="T30" fmla="*/ 270 w 20"/>
                <a:gd name="T31" fmla="*/ 405 h 17"/>
                <a:gd name="T32" fmla="*/ 297 w 20"/>
                <a:gd name="T33" fmla="*/ 324 h 17"/>
                <a:gd name="T34" fmla="*/ 405 w 20"/>
                <a:gd name="T35" fmla="*/ 189 h 17"/>
                <a:gd name="T36" fmla="*/ 513 w 20"/>
                <a:gd name="T37" fmla="*/ 162 h 17"/>
                <a:gd name="T38" fmla="*/ 540 w 20"/>
                <a:gd name="T39" fmla="*/ 189 h 17"/>
                <a:gd name="T40" fmla="*/ 540 w 20"/>
                <a:gd name="T41" fmla="*/ 162 h 17"/>
                <a:gd name="T42" fmla="*/ 405 w 20"/>
                <a:gd name="T43" fmla="*/ 0 h 17"/>
                <a:gd name="T44" fmla="*/ 378 w 20"/>
                <a:gd name="T45" fmla="*/ 2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7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3"/>
                    <a:pt x="14" y="5"/>
                  </a:cubicBezTo>
                  <a:cubicBezTo>
                    <a:pt x="13" y="5"/>
                    <a:pt x="12" y="7"/>
                    <a:pt x="12" y="7"/>
                  </a:cubicBezTo>
                  <a:cubicBezTo>
                    <a:pt x="11" y="7"/>
                    <a:pt x="9" y="4"/>
                    <a:pt x="9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8" y="5"/>
                    <a:pt x="10" y="8"/>
                    <a:pt x="10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6" y="12"/>
                    <a:pt x="6" y="11"/>
                  </a:cubicBezTo>
                  <a:cubicBezTo>
                    <a:pt x="5" y="11"/>
                    <a:pt x="4" y="10"/>
                    <a:pt x="4" y="9"/>
                  </a:cubicBezTo>
                  <a:cubicBezTo>
                    <a:pt x="2" y="7"/>
                    <a:pt x="4" y="5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4" y="11"/>
                    <a:pt x="6" y="13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9" y="14"/>
                    <a:pt x="9" y="13"/>
                    <a:pt x="11" y="12"/>
                  </a:cubicBezTo>
                  <a:cubicBezTo>
                    <a:pt x="12" y="11"/>
                    <a:pt x="14" y="9"/>
                    <a:pt x="15" y="7"/>
                  </a:cubicBezTo>
                  <a:cubicBezTo>
                    <a:pt x="18" y="5"/>
                    <a:pt x="18" y="5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4"/>
                    <a:pt x="17" y="2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0" name="Freeform 216">
              <a:extLst>
                <a:ext uri="{FF2B5EF4-FFF2-40B4-BE49-F238E27FC236}">
                  <a16:creationId xmlns:a16="http://schemas.microsoft.com/office/drawing/2014/main" id="{F4416F30-E58C-0218-DC7C-494F2919F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7" y="1240"/>
              <a:ext cx="51" cy="57"/>
            </a:xfrm>
            <a:custGeom>
              <a:avLst/>
              <a:gdLst>
                <a:gd name="T0" fmla="*/ 108 w 17"/>
                <a:gd name="T1" fmla="*/ 243 h 19"/>
                <a:gd name="T2" fmla="*/ 378 w 17"/>
                <a:gd name="T3" fmla="*/ 162 h 19"/>
                <a:gd name="T4" fmla="*/ 432 w 17"/>
                <a:gd name="T5" fmla="*/ 189 h 19"/>
                <a:gd name="T6" fmla="*/ 432 w 17"/>
                <a:gd name="T7" fmla="*/ 216 h 19"/>
                <a:gd name="T8" fmla="*/ 459 w 17"/>
                <a:gd name="T9" fmla="*/ 216 h 19"/>
                <a:gd name="T10" fmla="*/ 459 w 17"/>
                <a:gd name="T11" fmla="*/ 0 h 19"/>
                <a:gd name="T12" fmla="*/ 432 w 17"/>
                <a:gd name="T13" fmla="*/ 0 h 19"/>
                <a:gd name="T14" fmla="*/ 432 w 17"/>
                <a:gd name="T15" fmla="*/ 27 h 19"/>
                <a:gd name="T16" fmla="*/ 351 w 17"/>
                <a:gd name="T17" fmla="*/ 81 h 19"/>
                <a:gd name="T18" fmla="*/ 27 w 17"/>
                <a:gd name="T19" fmla="*/ 162 h 19"/>
                <a:gd name="T20" fmla="*/ 0 w 17"/>
                <a:gd name="T21" fmla="*/ 162 h 19"/>
                <a:gd name="T22" fmla="*/ 27 w 17"/>
                <a:gd name="T23" fmla="*/ 243 h 19"/>
                <a:gd name="T24" fmla="*/ 324 w 17"/>
                <a:gd name="T25" fmla="*/ 405 h 19"/>
                <a:gd name="T26" fmla="*/ 378 w 17"/>
                <a:gd name="T27" fmla="*/ 486 h 19"/>
                <a:gd name="T28" fmla="*/ 378 w 17"/>
                <a:gd name="T29" fmla="*/ 486 h 19"/>
                <a:gd name="T30" fmla="*/ 432 w 17"/>
                <a:gd name="T31" fmla="*/ 513 h 19"/>
                <a:gd name="T32" fmla="*/ 432 w 17"/>
                <a:gd name="T33" fmla="*/ 324 h 19"/>
                <a:gd name="T34" fmla="*/ 405 w 17"/>
                <a:gd name="T35" fmla="*/ 324 h 19"/>
                <a:gd name="T36" fmla="*/ 405 w 17"/>
                <a:gd name="T37" fmla="*/ 351 h 19"/>
                <a:gd name="T38" fmla="*/ 351 w 17"/>
                <a:gd name="T39" fmla="*/ 351 h 19"/>
                <a:gd name="T40" fmla="*/ 108 w 17"/>
                <a:gd name="T41" fmla="*/ 243 h 1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" h="19">
                  <a:moveTo>
                    <a:pt x="4" y="9"/>
                  </a:moveTo>
                  <a:cubicBezTo>
                    <a:pt x="9" y="7"/>
                    <a:pt x="9" y="7"/>
                    <a:pt x="14" y="6"/>
                  </a:cubicBezTo>
                  <a:cubicBezTo>
                    <a:pt x="15" y="6"/>
                    <a:pt x="16" y="6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"/>
                    <a:pt x="17" y="3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5" y="3"/>
                    <a:pt x="13" y="3"/>
                  </a:cubicBezTo>
                  <a:cubicBezTo>
                    <a:pt x="12" y="3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5" y="11"/>
                    <a:pt x="10" y="14"/>
                    <a:pt x="12" y="15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9"/>
                    <a:pt x="15" y="19"/>
                    <a:pt x="16" y="19"/>
                  </a:cubicBezTo>
                  <a:cubicBezTo>
                    <a:pt x="16" y="17"/>
                    <a:pt x="16" y="14"/>
                    <a:pt x="16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3" y="13"/>
                  </a:cubicBezTo>
                  <a:cubicBezTo>
                    <a:pt x="10" y="12"/>
                    <a:pt x="7" y="10"/>
                    <a:pt x="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1" name="Freeform 217">
              <a:extLst>
                <a:ext uri="{FF2B5EF4-FFF2-40B4-BE49-F238E27FC236}">
                  <a16:creationId xmlns:a16="http://schemas.microsoft.com/office/drawing/2014/main" id="{9B78AF21-19CB-EF59-C9CC-EFC8486E2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4" y="961"/>
              <a:ext cx="53" cy="48"/>
            </a:xfrm>
            <a:custGeom>
              <a:avLst/>
              <a:gdLst>
                <a:gd name="T0" fmla="*/ 0 w 18"/>
                <a:gd name="T1" fmla="*/ 270 h 16"/>
                <a:gd name="T2" fmla="*/ 27 w 18"/>
                <a:gd name="T3" fmla="*/ 243 h 16"/>
                <a:gd name="T4" fmla="*/ 53 w 18"/>
                <a:gd name="T5" fmla="*/ 243 h 16"/>
                <a:gd name="T6" fmla="*/ 156 w 18"/>
                <a:gd name="T7" fmla="*/ 243 h 16"/>
                <a:gd name="T8" fmla="*/ 277 w 18"/>
                <a:gd name="T9" fmla="*/ 135 h 16"/>
                <a:gd name="T10" fmla="*/ 303 w 18"/>
                <a:gd name="T11" fmla="*/ 27 h 16"/>
                <a:gd name="T12" fmla="*/ 303 w 18"/>
                <a:gd name="T13" fmla="*/ 27 h 16"/>
                <a:gd name="T14" fmla="*/ 330 w 18"/>
                <a:gd name="T15" fmla="*/ 0 h 16"/>
                <a:gd name="T16" fmla="*/ 459 w 18"/>
                <a:gd name="T17" fmla="*/ 162 h 16"/>
                <a:gd name="T18" fmla="*/ 433 w 18"/>
                <a:gd name="T19" fmla="*/ 189 h 16"/>
                <a:gd name="T20" fmla="*/ 406 w 18"/>
                <a:gd name="T21" fmla="*/ 162 h 16"/>
                <a:gd name="T22" fmla="*/ 330 w 18"/>
                <a:gd name="T23" fmla="*/ 189 h 16"/>
                <a:gd name="T24" fmla="*/ 183 w 18"/>
                <a:gd name="T25" fmla="*/ 297 h 16"/>
                <a:gd name="T26" fmla="*/ 156 w 18"/>
                <a:gd name="T27" fmla="*/ 378 h 16"/>
                <a:gd name="T28" fmla="*/ 183 w 18"/>
                <a:gd name="T29" fmla="*/ 405 h 16"/>
                <a:gd name="T30" fmla="*/ 130 w 18"/>
                <a:gd name="T31" fmla="*/ 432 h 16"/>
                <a:gd name="T32" fmla="*/ 0 w 18"/>
                <a:gd name="T33" fmla="*/ 27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" h="16">
                  <a:moveTo>
                    <a:pt x="0" y="10"/>
                  </a:move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4" y="11"/>
                    <a:pt x="6" y="9"/>
                  </a:cubicBezTo>
                  <a:cubicBezTo>
                    <a:pt x="7" y="8"/>
                    <a:pt x="10" y="5"/>
                    <a:pt x="11" y="5"/>
                  </a:cubicBezTo>
                  <a:cubicBezTo>
                    <a:pt x="12" y="4"/>
                    <a:pt x="13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5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6" y="7"/>
                    <a:pt x="16" y="6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1" y="9"/>
                    <a:pt x="9" y="10"/>
                    <a:pt x="7" y="11"/>
                  </a:cubicBezTo>
                  <a:cubicBezTo>
                    <a:pt x="6" y="13"/>
                    <a:pt x="5" y="13"/>
                    <a:pt x="6" y="14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6" y="16"/>
                    <a:pt x="6" y="16"/>
                    <a:pt x="5" y="16"/>
                  </a:cubicBezTo>
                  <a:cubicBezTo>
                    <a:pt x="4" y="14"/>
                    <a:pt x="2" y="11"/>
                    <a:pt x="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2" name="Freeform 218">
              <a:extLst>
                <a:ext uri="{FF2B5EF4-FFF2-40B4-BE49-F238E27FC236}">
                  <a16:creationId xmlns:a16="http://schemas.microsoft.com/office/drawing/2014/main" id="{FA59B919-ABD0-D8A0-9041-FFB81192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1" y="1069"/>
              <a:ext cx="54" cy="39"/>
            </a:xfrm>
            <a:custGeom>
              <a:avLst/>
              <a:gdLst>
                <a:gd name="T0" fmla="*/ 405 w 18"/>
                <a:gd name="T1" fmla="*/ 351 h 13"/>
                <a:gd name="T2" fmla="*/ 378 w 18"/>
                <a:gd name="T3" fmla="*/ 351 h 13"/>
                <a:gd name="T4" fmla="*/ 378 w 18"/>
                <a:gd name="T5" fmla="*/ 324 h 13"/>
                <a:gd name="T6" fmla="*/ 297 w 18"/>
                <a:gd name="T7" fmla="*/ 243 h 13"/>
                <a:gd name="T8" fmla="*/ 135 w 18"/>
                <a:gd name="T9" fmla="*/ 189 h 13"/>
                <a:gd name="T10" fmla="*/ 54 w 18"/>
                <a:gd name="T11" fmla="*/ 189 h 13"/>
                <a:gd name="T12" fmla="*/ 27 w 18"/>
                <a:gd name="T13" fmla="*/ 216 h 13"/>
                <a:gd name="T14" fmla="*/ 0 w 18"/>
                <a:gd name="T15" fmla="*/ 189 h 13"/>
                <a:gd name="T16" fmla="*/ 81 w 18"/>
                <a:gd name="T17" fmla="*/ 0 h 13"/>
                <a:gd name="T18" fmla="*/ 108 w 18"/>
                <a:gd name="T19" fmla="*/ 0 h 13"/>
                <a:gd name="T20" fmla="*/ 108 w 18"/>
                <a:gd name="T21" fmla="*/ 27 h 13"/>
                <a:gd name="T22" fmla="*/ 162 w 18"/>
                <a:gd name="T23" fmla="*/ 108 h 13"/>
                <a:gd name="T24" fmla="*/ 324 w 18"/>
                <a:gd name="T25" fmla="*/ 162 h 13"/>
                <a:gd name="T26" fmla="*/ 432 w 18"/>
                <a:gd name="T27" fmla="*/ 162 h 13"/>
                <a:gd name="T28" fmla="*/ 459 w 18"/>
                <a:gd name="T29" fmla="*/ 135 h 13"/>
                <a:gd name="T30" fmla="*/ 486 w 18"/>
                <a:gd name="T31" fmla="*/ 135 h 13"/>
                <a:gd name="T32" fmla="*/ 405 w 18"/>
                <a:gd name="T33" fmla="*/ 351 h 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" h="13">
                  <a:moveTo>
                    <a:pt x="15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0"/>
                    <a:pt x="14" y="10"/>
                    <a:pt x="11" y="9"/>
                  </a:cubicBezTo>
                  <a:cubicBezTo>
                    <a:pt x="10" y="8"/>
                    <a:pt x="6" y="7"/>
                    <a:pt x="5" y="7"/>
                  </a:cubicBezTo>
                  <a:cubicBezTo>
                    <a:pt x="4" y="6"/>
                    <a:pt x="2" y="5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1" y="4"/>
                    <a:pt x="2" y="2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5" y="3"/>
                    <a:pt x="6" y="4"/>
                  </a:cubicBezTo>
                  <a:cubicBezTo>
                    <a:pt x="9" y="5"/>
                    <a:pt x="11" y="6"/>
                    <a:pt x="12" y="6"/>
                  </a:cubicBezTo>
                  <a:cubicBezTo>
                    <a:pt x="15" y="7"/>
                    <a:pt x="15" y="7"/>
                    <a:pt x="16" y="6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7"/>
                    <a:pt x="15" y="11"/>
                    <a:pt x="1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3" name="Freeform 219">
              <a:extLst>
                <a:ext uri="{FF2B5EF4-FFF2-40B4-BE49-F238E27FC236}">
                  <a16:creationId xmlns:a16="http://schemas.microsoft.com/office/drawing/2014/main" id="{0E5B5125-21C3-83D1-FF07-35C809217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" y="1012"/>
              <a:ext cx="53" cy="42"/>
            </a:xfrm>
            <a:custGeom>
              <a:avLst/>
              <a:gdLst>
                <a:gd name="T0" fmla="*/ 0 w 18"/>
                <a:gd name="T1" fmla="*/ 216 h 14"/>
                <a:gd name="T2" fmla="*/ 27 w 18"/>
                <a:gd name="T3" fmla="*/ 189 h 14"/>
                <a:gd name="T4" fmla="*/ 53 w 18"/>
                <a:gd name="T5" fmla="*/ 216 h 14"/>
                <a:gd name="T6" fmla="*/ 80 w 18"/>
                <a:gd name="T7" fmla="*/ 216 h 14"/>
                <a:gd name="T8" fmla="*/ 130 w 18"/>
                <a:gd name="T9" fmla="*/ 189 h 14"/>
                <a:gd name="T10" fmla="*/ 27 w 18"/>
                <a:gd name="T11" fmla="*/ 27 h 14"/>
                <a:gd name="T12" fmla="*/ 53 w 18"/>
                <a:gd name="T13" fmla="*/ 0 h 14"/>
                <a:gd name="T14" fmla="*/ 459 w 18"/>
                <a:gd name="T15" fmla="*/ 54 h 14"/>
                <a:gd name="T16" fmla="*/ 459 w 18"/>
                <a:gd name="T17" fmla="*/ 108 h 14"/>
                <a:gd name="T18" fmla="*/ 103 w 18"/>
                <a:gd name="T19" fmla="*/ 54 h 14"/>
                <a:gd name="T20" fmla="*/ 183 w 18"/>
                <a:gd name="T21" fmla="*/ 162 h 14"/>
                <a:gd name="T22" fmla="*/ 250 w 18"/>
                <a:gd name="T23" fmla="*/ 135 h 14"/>
                <a:gd name="T24" fmla="*/ 277 w 18"/>
                <a:gd name="T25" fmla="*/ 135 h 14"/>
                <a:gd name="T26" fmla="*/ 303 w 18"/>
                <a:gd name="T27" fmla="*/ 189 h 14"/>
                <a:gd name="T28" fmla="*/ 303 w 18"/>
                <a:gd name="T29" fmla="*/ 189 h 14"/>
                <a:gd name="T30" fmla="*/ 209 w 18"/>
                <a:gd name="T31" fmla="*/ 243 h 14"/>
                <a:gd name="T32" fmla="*/ 236 w 18"/>
                <a:gd name="T33" fmla="*/ 297 h 14"/>
                <a:gd name="T34" fmla="*/ 209 w 18"/>
                <a:gd name="T35" fmla="*/ 324 h 14"/>
                <a:gd name="T36" fmla="*/ 183 w 18"/>
                <a:gd name="T37" fmla="*/ 270 h 14"/>
                <a:gd name="T38" fmla="*/ 130 w 18"/>
                <a:gd name="T39" fmla="*/ 297 h 14"/>
                <a:gd name="T40" fmla="*/ 130 w 18"/>
                <a:gd name="T41" fmla="*/ 351 h 14"/>
                <a:gd name="T42" fmla="*/ 130 w 18"/>
                <a:gd name="T43" fmla="*/ 378 h 14"/>
                <a:gd name="T44" fmla="*/ 103 w 18"/>
                <a:gd name="T45" fmla="*/ 378 h 14"/>
                <a:gd name="T46" fmla="*/ 0 w 18"/>
                <a:gd name="T47" fmla="*/ 216 h 1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8" h="14">
                  <a:moveTo>
                    <a:pt x="0" y="8"/>
                  </a:move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2" y="7"/>
                    <a:pt x="2" y="8"/>
                  </a:cubicBezTo>
                  <a:cubicBezTo>
                    <a:pt x="2" y="8"/>
                    <a:pt x="2" y="9"/>
                    <a:pt x="3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3" y="3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7" y="2"/>
                    <a:pt x="18" y="2"/>
                  </a:cubicBezTo>
                  <a:cubicBezTo>
                    <a:pt x="18" y="2"/>
                    <a:pt x="18" y="3"/>
                    <a:pt x="18" y="4"/>
                  </a:cubicBezTo>
                  <a:cubicBezTo>
                    <a:pt x="17" y="4"/>
                    <a:pt x="5" y="2"/>
                    <a:pt x="4" y="2"/>
                  </a:cubicBezTo>
                  <a:cubicBezTo>
                    <a:pt x="5" y="3"/>
                    <a:pt x="6" y="6"/>
                    <a:pt x="7" y="6"/>
                  </a:cubicBezTo>
                  <a:cubicBezTo>
                    <a:pt x="7" y="6"/>
                    <a:pt x="9" y="5"/>
                    <a:pt x="10" y="5"/>
                  </a:cubicBezTo>
                  <a:cubicBezTo>
                    <a:pt x="10" y="4"/>
                    <a:pt x="10" y="4"/>
                    <a:pt x="11" y="5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9" y="9"/>
                    <a:pt x="8" y="9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5" y="11"/>
                    <a:pt x="5" y="11"/>
                  </a:cubicBezTo>
                  <a:cubicBezTo>
                    <a:pt x="4" y="11"/>
                    <a:pt x="5" y="12"/>
                    <a:pt x="5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2"/>
                    <a:pt x="2" y="10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4" name="Freeform 220">
              <a:extLst>
                <a:ext uri="{FF2B5EF4-FFF2-40B4-BE49-F238E27FC236}">
                  <a16:creationId xmlns:a16="http://schemas.microsoft.com/office/drawing/2014/main" id="{6F275442-857C-AECF-D703-FF0311BED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2" y="1048"/>
              <a:ext cx="62" cy="33"/>
            </a:xfrm>
            <a:custGeom>
              <a:avLst/>
              <a:gdLst>
                <a:gd name="T0" fmla="*/ 27 w 21"/>
                <a:gd name="T1" fmla="*/ 270 h 11"/>
                <a:gd name="T2" fmla="*/ 27 w 21"/>
                <a:gd name="T3" fmla="*/ 216 h 11"/>
                <a:gd name="T4" fmla="*/ 437 w 21"/>
                <a:gd name="T5" fmla="*/ 243 h 11"/>
                <a:gd name="T6" fmla="*/ 384 w 21"/>
                <a:gd name="T7" fmla="*/ 81 h 11"/>
                <a:gd name="T8" fmla="*/ 331 w 21"/>
                <a:gd name="T9" fmla="*/ 54 h 11"/>
                <a:gd name="T10" fmla="*/ 304 w 21"/>
                <a:gd name="T11" fmla="*/ 54 h 11"/>
                <a:gd name="T12" fmla="*/ 304 w 21"/>
                <a:gd name="T13" fmla="*/ 27 h 11"/>
                <a:gd name="T14" fmla="*/ 410 w 21"/>
                <a:gd name="T15" fmla="*/ 0 h 11"/>
                <a:gd name="T16" fmla="*/ 437 w 21"/>
                <a:gd name="T17" fmla="*/ 54 h 11"/>
                <a:gd name="T18" fmla="*/ 514 w 21"/>
                <a:gd name="T19" fmla="*/ 216 h 11"/>
                <a:gd name="T20" fmla="*/ 540 w 21"/>
                <a:gd name="T21" fmla="*/ 270 h 11"/>
                <a:gd name="T22" fmla="*/ 514 w 21"/>
                <a:gd name="T23" fmla="*/ 297 h 11"/>
                <a:gd name="T24" fmla="*/ 437 w 21"/>
                <a:gd name="T25" fmla="*/ 297 h 11"/>
                <a:gd name="T26" fmla="*/ 27 w 21"/>
                <a:gd name="T27" fmla="*/ 27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" h="11">
                  <a:moveTo>
                    <a:pt x="1" y="10"/>
                  </a:moveTo>
                  <a:cubicBezTo>
                    <a:pt x="0" y="10"/>
                    <a:pt x="0" y="9"/>
                    <a:pt x="1" y="8"/>
                  </a:cubicBezTo>
                  <a:cubicBezTo>
                    <a:pt x="2" y="8"/>
                    <a:pt x="15" y="9"/>
                    <a:pt x="17" y="9"/>
                  </a:cubicBezTo>
                  <a:cubicBezTo>
                    <a:pt x="16" y="7"/>
                    <a:pt x="15" y="5"/>
                    <a:pt x="15" y="3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1"/>
                    <a:pt x="12" y="1"/>
                  </a:cubicBezTo>
                  <a:cubicBezTo>
                    <a:pt x="12" y="1"/>
                    <a:pt x="15" y="0"/>
                    <a:pt x="16" y="0"/>
                  </a:cubicBezTo>
                  <a:cubicBezTo>
                    <a:pt x="16" y="1"/>
                    <a:pt x="17" y="1"/>
                    <a:pt x="17" y="2"/>
                  </a:cubicBezTo>
                  <a:cubicBezTo>
                    <a:pt x="17" y="2"/>
                    <a:pt x="19" y="7"/>
                    <a:pt x="20" y="8"/>
                  </a:cubicBezTo>
                  <a:cubicBezTo>
                    <a:pt x="20" y="9"/>
                    <a:pt x="20" y="10"/>
                    <a:pt x="21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8" y="11"/>
                    <a:pt x="17" y="11"/>
                  </a:cubicBezTo>
                  <a:cubicBezTo>
                    <a:pt x="17" y="11"/>
                    <a:pt x="2" y="10"/>
                    <a:pt x="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5" name="Freeform 221">
              <a:extLst>
                <a:ext uri="{FF2B5EF4-FFF2-40B4-BE49-F238E27FC236}">
                  <a16:creationId xmlns:a16="http://schemas.microsoft.com/office/drawing/2014/main" id="{0A5501BC-D8EA-7000-2B43-9F9151754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4" y="946"/>
              <a:ext cx="51" cy="54"/>
            </a:xfrm>
            <a:custGeom>
              <a:avLst/>
              <a:gdLst>
                <a:gd name="T0" fmla="*/ 459 w 17"/>
                <a:gd name="T1" fmla="*/ 459 h 18"/>
                <a:gd name="T2" fmla="*/ 405 w 17"/>
                <a:gd name="T3" fmla="*/ 486 h 18"/>
                <a:gd name="T4" fmla="*/ 216 w 17"/>
                <a:gd name="T5" fmla="*/ 108 h 18"/>
                <a:gd name="T6" fmla="*/ 108 w 17"/>
                <a:gd name="T7" fmla="*/ 216 h 18"/>
                <a:gd name="T8" fmla="*/ 108 w 17"/>
                <a:gd name="T9" fmla="*/ 297 h 18"/>
                <a:gd name="T10" fmla="*/ 108 w 17"/>
                <a:gd name="T11" fmla="*/ 297 h 18"/>
                <a:gd name="T12" fmla="*/ 81 w 17"/>
                <a:gd name="T13" fmla="*/ 324 h 18"/>
                <a:gd name="T14" fmla="*/ 0 w 17"/>
                <a:gd name="T15" fmla="*/ 216 h 18"/>
                <a:gd name="T16" fmla="*/ 54 w 17"/>
                <a:gd name="T17" fmla="*/ 189 h 18"/>
                <a:gd name="T18" fmla="*/ 162 w 17"/>
                <a:gd name="T19" fmla="*/ 54 h 18"/>
                <a:gd name="T20" fmla="*/ 189 w 17"/>
                <a:gd name="T21" fmla="*/ 0 h 18"/>
                <a:gd name="T22" fmla="*/ 216 w 17"/>
                <a:gd name="T23" fmla="*/ 0 h 18"/>
                <a:gd name="T24" fmla="*/ 243 w 17"/>
                <a:gd name="T25" fmla="*/ 54 h 18"/>
                <a:gd name="T26" fmla="*/ 459 w 17"/>
                <a:gd name="T27" fmla="*/ 459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7" h="18">
                  <a:moveTo>
                    <a:pt x="17" y="17"/>
                  </a:moveTo>
                  <a:cubicBezTo>
                    <a:pt x="16" y="18"/>
                    <a:pt x="16" y="18"/>
                    <a:pt x="15" y="18"/>
                  </a:cubicBezTo>
                  <a:cubicBezTo>
                    <a:pt x="14" y="17"/>
                    <a:pt x="8" y="5"/>
                    <a:pt x="8" y="4"/>
                  </a:cubicBezTo>
                  <a:cubicBezTo>
                    <a:pt x="7" y="5"/>
                    <a:pt x="5" y="7"/>
                    <a:pt x="4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1" y="9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7"/>
                    <a:pt x="5" y="2"/>
                    <a:pt x="6" y="2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0" y="3"/>
                    <a:pt x="16" y="16"/>
                    <a:pt x="1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6" name="Freeform 222">
              <a:extLst>
                <a:ext uri="{FF2B5EF4-FFF2-40B4-BE49-F238E27FC236}">
                  <a16:creationId xmlns:a16="http://schemas.microsoft.com/office/drawing/2014/main" id="{89597F7B-5053-491A-C4E4-1DDEF1AE3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9" y="1102"/>
              <a:ext cx="60" cy="42"/>
            </a:xfrm>
            <a:custGeom>
              <a:avLst/>
              <a:gdLst>
                <a:gd name="T0" fmla="*/ 0 w 20"/>
                <a:gd name="T1" fmla="*/ 135 h 14"/>
                <a:gd name="T2" fmla="*/ 27 w 20"/>
                <a:gd name="T3" fmla="*/ 108 h 14"/>
                <a:gd name="T4" fmla="*/ 162 w 20"/>
                <a:gd name="T5" fmla="*/ 243 h 14"/>
                <a:gd name="T6" fmla="*/ 351 w 20"/>
                <a:gd name="T7" fmla="*/ 270 h 14"/>
                <a:gd name="T8" fmla="*/ 459 w 20"/>
                <a:gd name="T9" fmla="*/ 135 h 14"/>
                <a:gd name="T10" fmla="*/ 351 w 20"/>
                <a:gd name="T11" fmla="*/ 108 h 14"/>
                <a:gd name="T12" fmla="*/ 297 w 20"/>
                <a:gd name="T13" fmla="*/ 216 h 14"/>
                <a:gd name="T14" fmla="*/ 270 w 20"/>
                <a:gd name="T15" fmla="*/ 243 h 14"/>
                <a:gd name="T16" fmla="*/ 243 w 20"/>
                <a:gd name="T17" fmla="*/ 162 h 14"/>
                <a:gd name="T18" fmla="*/ 324 w 20"/>
                <a:gd name="T19" fmla="*/ 27 h 14"/>
                <a:gd name="T20" fmla="*/ 513 w 20"/>
                <a:gd name="T21" fmla="*/ 135 h 14"/>
                <a:gd name="T22" fmla="*/ 378 w 20"/>
                <a:gd name="T23" fmla="*/ 351 h 14"/>
                <a:gd name="T24" fmla="*/ 0 w 20"/>
                <a:gd name="T25" fmla="*/ 135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" h="14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6"/>
                    <a:pt x="3" y="8"/>
                    <a:pt x="6" y="9"/>
                  </a:cubicBezTo>
                  <a:cubicBezTo>
                    <a:pt x="8" y="10"/>
                    <a:pt x="10" y="11"/>
                    <a:pt x="13" y="10"/>
                  </a:cubicBezTo>
                  <a:cubicBezTo>
                    <a:pt x="16" y="9"/>
                    <a:pt x="18" y="7"/>
                    <a:pt x="17" y="5"/>
                  </a:cubicBezTo>
                  <a:cubicBezTo>
                    <a:pt x="17" y="3"/>
                    <a:pt x="14" y="3"/>
                    <a:pt x="13" y="4"/>
                  </a:cubicBezTo>
                  <a:cubicBezTo>
                    <a:pt x="11" y="5"/>
                    <a:pt x="11" y="7"/>
                    <a:pt x="11" y="8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9" y="8"/>
                    <a:pt x="9" y="6"/>
                  </a:cubicBezTo>
                  <a:cubicBezTo>
                    <a:pt x="8" y="3"/>
                    <a:pt x="11" y="1"/>
                    <a:pt x="12" y="1"/>
                  </a:cubicBezTo>
                  <a:cubicBezTo>
                    <a:pt x="16" y="0"/>
                    <a:pt x="18" y="2"/>
                    <a:pt x="19" y="5"/>
                  </a:cubicBezTo>
                  <a:cubicBezTo>
                    <a:pt x="20" y="8"/>
                    <a:pt x="19" y="12"/>
                    <a:pt x="14" y="13"/>
                  </a:cubicBezTo>
                  <a:cubicBezTo>
                    <a:pt x="8" y="14"/>
                    <a:pt x="2" y="10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7" name="Freeform 223">
              <a:extLst>
                <a:ext uri="{FF2B5EF4-FFF2-40B4-BE49-F238E27FC236}">
                  <a16:creationId xmlns:a16="http://schemas.microsoft.com/office/drawing/2014/main" id="{BAC81701-836A-7D99-8AE7-20F81A7C8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03" y="1377"/>
              <a:ext cx="62" cy="66"/>
            </a:xfrm>
            <a:custGeom>
              <a:avLst/>
              <a:gdLst>
                <a:gd name="T0" fmla="*/ 487 w 21"/>
                <a:gd name="T1" fmla="*/ 162 h 22"/>
                <a:gd name="T2" fmla="*/ 487 w 21"/>
                <a:gd name="T3" fmla="*/ 189 h 22"/>
                <a:gd name="T4" fmla="*/ 410 w 21"/>
                <a:gd name="T5" fmla="*/ 189 h 22"/>
                <a:gd name="T6" fmla="*/ 236 w 21"/>
                <a:gd name="T7" fmla="*/ 108 h 22"/>
                <a:gd name="T8" fmla="*/ 183 w 21"/>
                <a:gd name="T9" fmla="*/ 27 h 22"/>
                <a:gd name="T10" fmla="*/ 210 w 21"/>
                <a:gd name="T11" fmla="*/ 27 h 22"/>
                <a:gd name="T12" fmla="*/ 156 w 21"/>
                <a:gd name="T13" fmla="*/ 0 h 22"/>
                <a:gd name="T14" fmla="*/ 130 w 21"/>
                <a:gd name="T15" fmla="*/ 108 h 22"/>
                <a:gd name="T16" fmla="*/ 80 w 21"/>
                <a:gd name="T17" fmla="*/ 189 h 22"/>
                <a:gd name="T18" fmla="*/ 130 w 21"/>
                <a:gd name="T19" fmla="*/ 513 h 22"/>
                <a:gd name="T20" fmla="*/ 461 w 21"/>
                <a:gd name="T21" fmla="*/ 378 h 22"/>
                <a:gd name="T22" fmla="*/ 540 w 21"/>
                <a:gd name="T23" fmla="*/ 189 h 22"/>
                <a:gd name="T24" fmla="*/ 487 w 21"/>
                <a:gd name="T25" fmla="*/ 162 h 22"/>
                <a:gd name="T26" fmla="*/ 437 w 21"/>
                <a:gd name="T27" fmla="*/ 324 h 22"/>
                <a:gd name="T28" fmla="*/ 410 w 21"/>
                <a:gd name="T29" fmla="*/ 351 h 22"/>
                <a:gd name="T30" fmla="*/ 210 w 21"/>
                <a:gd name="T31" fmla="*/ 432 h 22"/>
                <a:gd name="T32" fmla="*/ 103 w 21"/>
                <a:gd name="T33" fmla="*/ 297 h 22"/>
                <a:gd name="T34" fmla="*/ 103 w 21"/>
                <a:gd name="T35" fmla="*/ 216 h 22"/>
                <a:gd name="T36" fmla="*/ 156 w 21"/>
                <a:gd name="T37" fmla="*/ 162 h 22"/>
                <a:gd name="T38" fmla="*/ 210 w 21"/>
                <a:gd name="T39" fmla="*/ 189 h 22"/>
                <a:gd name="T40" fmla="*/ 410 w 21"/>
                <a:gd name="T41" fmla="*/ 297 h 22"/>
                <a:gd name="T42" fmla="*/ 437 w 21"/>
                <a:gd name="T43" fmla="*/ 324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" h="22">
                  <a:moveTo>
                    <a:pt x="19" y="6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6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7" y="3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11"/>
                    <a:pt x="0" y="16"/>
                    <a:pt x="5" y="19"/>
                  </a:cubicBezTo>
                  <a:cubicBezTo>
                    <a:pt x="9" y="22"/>
                    <a:pt x="14" y="21"/>
                    <a:pt x="18" y="14"/>
                  </a:cubicBezTo>
                  <a:cubicBezTo>
                    <a:pt x="19" y="11"/>
                    <a:pt x="20" y="9"/>
                    <a:pt x="21" y="7"/>
                  </a:cubicBezTo>
                  <a:cubicBezTo>
                    <a:pt x="21" y="6"/>
                    <a:pt x="20" y="6"/>
                    <a:pt x="19" y="6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6" y="13"/>
                  </a:cubicBezTo>
                  <a:cubicBezTo>
                    <a:pt x="14" y="17"/>
                    <a:pt x="11" y="18"/>
                    <a:pt x="8" y="16"/>
                  </a:cubicBezTo>
                  <a:cubicBezTo>
                    <a:pt x="5" y="15"/>
                    <a:pt x="4" y="13"/>
                    <a:pt x="4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5" y="7"/>
                    <a:pt x="5" y="7"/>
                    <a:pt x="6" y="6"/>
                  </a:cubicBezTo>
                  <a:cubicBezTo>
                    <a:pt x="6" y="6"/>
                    <a:pt x="7" y="6"/>
                    <a:pt x="8" y="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8" name="Freeform 224">
              <a:extLst>
                <a:ext uri="{FF2B5EF4-FFF2-40B4-BE49-F238E27FC236}">
                  <a16:creationId xmlns:a16="http://schemas.microsoft.com/office/drawing/2014/main" id="{107076AA-94C8-9966-9435-EE13260B9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5" y="1494"/>
              <a:ext cx="57" cy="60"/>
            </a:xfrm>
            <a:custGeom>
              <a:avLst/>
              <a:gdLst>
                <a:gd name="T0" fmla="*/ 432 w 19"/>
                <a:gd name="T1" fmla="*/ 162 h 20"/>
                <a:gd name="T2" fmla="*/ 432 w 19"/>
                <a:gd name="T3" fmla="*/ 216 h 20"/>
                <a:gd name="T4" fmla="*/ 405 w 19"/>
                <a:gd name="T5" fmla="*/ 297 h 20"/>
                <a:gd name="T6" fmla="*/ 378 w 19"/>
                <a:gd name="T7" fmla="*/ 324 h 20"/>
                <a:gd name="T8" fmla="*/ 189 w 19"/>
                <a:gd name="T9" fmla="*/ 135 h 20"/>
                <a:gd name="T10" fmla="*/ 162 w 19"/>
                <a:gd name="T11" fmla="*/ 54 h 20"/>
                <a:gd name="T12" fmla="*/ 189 w 19"/>
                <a:gd name="T13" fmla="*/ 27 h 20"/>
                <a:gd name="T14" fmla="*/ 162 w 19"/>
                <a:gd name="T15" fmla="*/ 0 h 20"/>
                <a:gd name="T16" fmla="*/ 0 w 19"/>
                <a:gd name="T17" fmla="*/ 135 h 20"/>
                <a:gd name="T18" fmla="*/ 27 w 19"/>
                <a:gd name="T19" fmla="*/ 162 h 20"/>
                <a:gd name="T20" fmla="*/ 54 w 19"/>
                <a:gd name="T21" fmla="*/ 162 h 20"/>
                <a:gd name="T22" fmla="*/ 135 w 19"/>
                <a:gd name="T23" fmla="*/ 189 h 20"/>
                <a:gd name="T24" fmla="*/ 297 w 19"/>
                <a:gd name="T25" fmla="*/ 378 h 20"/>
                <a:gd name="T26" fmla="*/ 270 w 19"/>
                <a:gd name="T27" fmla="*/ 432 h 20"/>
                <a:gd name="T28" fmla="*/ 189 w 19"/>
                <a:gd name="T29" fmla="*/ 432 h 20"/>
                <a:gd name="T30" fmla="*/ 162 w 19"/>
                <a:gd name="T31" fmla="*/ 405 h 20"/>
                <a:gd name="T32" fmla="*/ 135 w 19"/>
                <a:gd name="T33" fmla="*/ 432 h 20"/>
                <a:gd name="T34" fmla="*/ 216 w 19"/>
                <a:gd name="T35" fmla="*/ 540 h 20"/>
                <a:gd name="T36" fmla="*/ 513 w 19"/>
                <a:gd name="T37" fmla="*/ 243 h 20"/>
                <a:gd name="T38" fmla="*/ 459 w 19"/>
                <a:gd name="T39" fmla="*/ 162 h 20"/>
                <a:gd name="T40" fmla="*/ 432 w 19"/>
                <a:gd name="T41" fmla="*/ 162 h 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" h="20">
                  <a:moveTo>
                    <a:pt x="16" y="6"/>
                  </a:moveTo>
                  <a:cubicBezTo>
                    <a:pt x="16" y="7"/>
                    <a:pt x="16" y="7"/>
                    <a:pt x="16" y="8"/>
                  </a:cubicBezTo>
                  <a:cubicBezTo>
                    <a:pt x="16" y="9"/>
                    <a:pt x="16" y="10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8" y="6"/>
                    <a:pt x="7" y="5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3" y="5"/>
                    <a:pt x="3" y="6"/>
                    <a:pt x="5" y="7"/>
                  </a:cubicBezTo>
                  <a:cubicBezTo>
                    <a:pt x="6" y="8"/>
                    <a:pt x="11" y="14"/>
                    <a:pt x="11" y="14"/>
                  </a:cubicBezTo>
                  <a:cubicBezTo>
                    <a:pt x="11" y="15"/>
                    <a:pt x="10" y="16"/>
                    <a:pt x="10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6" y="16"/>
                    <a:pt x="6" y="15"/>
                  </a:cubicBezTo>
                  <a:cubicBezTo>
                    <a:pt x="5" y="15"/>
                    <a:pt x="5" y="16"/>
                    <a:pt x="5" y="16"/>
                  </a:cubicBezTo>
                  <a:cubicBezTo>
                    <a:pt x="5" y="17"/>
                    <a:pt x="7" y="19"/>
                    <a:pt x="8" y="20"/>
                  </a:cubicBezTo>
                  <a:cubicBezTo>
                    <a:pt x="12" y="16"/>
                    <a:pt x="15" y="13"/>
                    <a:pt x="19" y="9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9" name="Freeform 225">
              <a:extLst>
                <a:ext uri="{FF2B5EF4-FFF2-40B4-BE49-F238E27FC236}">
                  <a16:creationId xmlns:a16="http://schemas.microsoft.com/office/drawing/2014/main" id="{6E628096-46A9-99BC-3073-C4926284B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58" y="1437"/>
              <a:ext cx="54" cy="54"/>
            </a:xfrm>
            <a:custGeom>
              <a:avLst/>
              <a:gdLst>
                <a:gd name="T0" fmla="*/ 189 w 18"/>
                <a:gd name="T1" fmla="*/ 135 h 18"/>
                <a:gd name="T2" fmla="*/ 216 w 18"/>
                <a:gd name="T3" fmla="*/ 162 h 18"/>
                <a:gd name="T4" fmla="*/ 216 w 18"/>
                <a:gd name="T5" fmla="*/ 135 h 18"/>
                <a:gd name="T6" fmla="*/ 270 w 18"/>
                <a:gd name="T7" fmla="*/ 162 h 18"/>
                <a:gd name="T8" fmla="*/ 297 w 18"/>
                <a:gd name="T9" fmla="*/ 216 h 18"/>
                <a:gd name="T10" fmla="*/ 216 w 18"/>
                <a:gd name="T11" fmla="*/ 324 h 18"/>
                <a:gd name="T12" fmla="*/ 162 w 18"/>
                <a:gd name="T13" fmla="*/ 324 h 18"/>
                <a:gd name="T14" fmla="*/ 135 w 18"/>
                <a:gd name="T15" fmla="*/ 270 h 18"/>
                <a:gd name="T16" fmla="*/ 135 w 18"/>
                <a:gd name="T17" fmla="*/ 270 h 18"/>
                <a:gd name="T18" fmla="*/ 108 w 18"/>
                <a:gd name="T19" fmla="*/ 243 h 18"/>
                <a:gd name="T20" fmla="*/ 0 w 18"/>
                <a:gd name="T21" fmla="*/ 378 h 18"/>
                <a:gd name="T22" fmla="*/ 27 w 18"/>
                <a:gd name="T23" fmla="*/ 405 h 18"/>
                <a:gd name="T24" fmla="*/ 27 w 18"/>
                <a:gd name="T25" fmla="*/ 378 h 18"/>
                <a:gd name="T26" fmla="*/ 135 w 18"/>
                <a:gd name="T27" fmla="*/ 378 h 18"/>
                <a:gd name="T28" fmla="*/ 459 w 18"/>
                <a:gd name="T29" fmla="*/ 486 h 18"/>
                <a:gd name="T30" fmla="*/ 486 w 18"/>
                <a:gd name="T31" fmla="*/ 486 h 18"/>
                <a:gd name="T32" fmla="*/ 486 w 18"/>
                <a:gd name="T33" fmla="*/ 432 h 18"/>
                <a:gd name="T34" fmla="*/ 324 w 18"/>
                <a:gd name="T35" fmla="*/ 135 h 18"/>
                <a:gd name="T36" fmla="*/ 297 w 18"/>
                <a:gd name="T37" fmla="*/ 54 h 18"/>
                <a:gd name="T38" fmla="*/ 297 w 18"/>
                <a:gd name="T39" fmla="*/ 27 h 18"/>
                <a:gd name="T40" fmla="*/ 270 w 18"/>
                <a:gd name="T41" fmla="*/ 0 h 18"/>
                <a:gd name="T42" fmla="*/ 189 w 18"/>
                <a:gd name="T43" fmla="*/ 135 h 18"/>
                <a:gd name="T44" fmla="*/ 432 w 18"/>
                <a:gd name="T45" fmla="*/ 405 h 18"/>
                <a:gd name="T46" fmla="*/ 243 w 18"/>
                <a:gd name="T47" fmla="*/ 351 h 18"/>
                <a:gd name="T48" fmla="*/ 324 w 18"/>
                <a:gd name="T49" fmla="*/ 243 h 18"/>
                <a:gd name="T50" fmla="*/ 432 w 18"/>
                <a:gd name="T51" fmla="*/ 405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8" h="18">
                  <a:moveTo>
                    <a:pt x="7" y="5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9" y="4"/>
                    <a:pt x="10" y="5"/>
                    <a:pt x="10" y="6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5" y="11"/>
                    <a:pt x="4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3" y="10"/>
                    <a:pt x="2" y="11"/>
                    <a:pt x="0" y="14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5"/>
                    <a:pt x="17" y="18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8" y="15"/>
                    <a:pt x="13" y="7"/>
                    <a:pt x="12" y="5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0"/>
                    <a:pt x="10" y="0"/>
                  </a:cubicBezTo>
                  <a:cubicBezTo>
                    <a:pt x="10" y="1"/>
                    <a:pt x="7" y="4"/>
                    <a:pt x="7" y="5"/>
                  </a:cubicBezTo>
                  <a:close/>
                  <a:moveTo>
                    <a:pt x="16" y="15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12" y="9"/>
                    <a:pt x="12" y="9"/>
                    <a:pt x="12" y="9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0" name="Freeform 226">
              <a:extLst>
                <a:ext uri="{FF2B5EF4-FFF2-40B4-BE49-F238E27FC236}">
                  <a16:creationId xmlns:a16="http://schemas.microsoft.com/office/drawing/2014/main" id="{922FC2EE-E59D-B40B-80CE-58695DBF3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" y="1198"/>
              <a:ext cx="48" cy="48"/>
            </a:xfrm>
            <a:custGeom>
              <a:avLst/>
              <a:gdLst>
                <a:gd name="T0" fmla="*/ 135 w 16"/>
                <a:gd name="T1" fmla="*/ 378 h 16"/>
                <a:gd name="T2" fmla="*/ 81 w 16"/>
                <a:gd name="T3" fmla="*/ 378 h 16"/>
                <a:gd name="T4" fmla="*/ 54 w 16"/>
                <a:gd name="T5" fmla="*/ 297 h 16"/>
                <a:gd name="T6" fmla="*/ 54 w 16"/>
                <a:gd name="T7" fmla="*/ 243 h 16"/>
                <a:gd name="T8" fmla="*/ 297 w 16"/>
                <a:gd name="T9" fmla="*/ 243 h 16"/>
                <a:gd name="T10" fmla="*/ 405 w 16"/>
                <a:gd name="T11" fmla="*/ 297 h 16"/>
                <a:gd name="T12" fmla="*/ 405 w 16"/>
                <a:gd name="T13" fmla="*/ 297 h 16"/>
                <a:gd name="T14" fmla="*/ 432 w 16"/>
                <a:gd name="T15" fmla="*/ 297 h 16"/>
                <a:gd name="T16" fmla="*/ 432 w 16"/>
                <a:gd name="T17" fmla="*/ 108 h 16"/>
                <a:gd name="T18" fmla="*/ 405 w 16"/>
                <a:gd name="T19" fmla="*/ 108 h 16"/>
                <a:gd name="T20" fmla="*/ 405 w 16"/>
                <a:gd name="T21" fmla="*/ 135 h 16"/>
                <a:gd name="T22" fmla="*/ 324 w 16"/>
                <a:gd name="T23" fmla="*/ 162 h 16"/>
                <a:gd name="T24" fmla="*/ 54 w 16"/>
                <a:gd name="T25" fmla="*/ 162 h 16"/>
                <a:gd name="T26" fmla="*/ 54 w 16"/>
                <a:gd name="T27" fmla="*/ 81 h 16"/>
                <a:gd name="T28" fmla="*/ 108 w 16"/>
                <a:gd name="T29" fmla="*/ 27 h 16"/>
                <a:gd name="T30" fmla="*/ 135 w 16"/>
                <a:gd name="T31" fmla="*/ 27 h 16"/>
                <a:gd name="T32" fmla="*/ 135 w 16"/>
                <a:gd name="T33" fmla="*/ 0 h 16"/>
                <a:gd name="T34" fmla="*/ 27 w 16"/>
                <a:gd name="T35" fmla="*/ 0 h 16"/>
                <a:gd name="T36" fmla="*/ 0 w 16"/>
                <a:gd name="T37" fmla="*/ 405 h 16"/>
                <a:gd name="T38" fmla="*/ 108 w 16"/>
                <a:gd name="T39" fmla="*/ 432 h 16"/>
                <a:gd name="T40" fmla="*/ 135 w 16"/>
                <a:gd name="T41" fmla="*/ 378 h 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" h="16">
                  <a:moveTo>
                    <a:pt x="5" y="14"/>
                  </a:moveTo>
                  <a:cubicBezTo>
                    <a:pt x="4" y="14"/>
                    <a:pt x="4" y="14"/>
                    <a:pt x="3" y="14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2" y="9"/>
                    <a:pt x="10" y="9"/>
                    <a:pt x="11" y="9"/>
                  </a:cubicBezTo>
                  <a:cubicBezTo>
                    <a:pt x="14" y="9"/>
                    <a:pt x="14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6" y="12"/>
                    <a:pt x="16" y="11"/>
                  </a:cubicBezTo>
                  <a:cubicBezTo>
                    <a:pt x="16" y="9"/>
                    <a:pt x="16" y="6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5" y="6"/>
                    <a:pt x="14" y="6"/>
                    <a:pt x="12" y="6"/>
                  </a:cubicBezTo>
                  <a:cubicBezTo>
                    <a:pt x="10" y="6"/>
                    <a:pt x="2" y="6"/>
                    <a:pt x="2" y="6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1" y="0"/>
                    <a:pt x="1" y="0"/>
                  </a:cubicBezTo>
                  <a:cubicBezTo>
                    <a:pt x="0" y="6"/>
                    <a:pt x="0" y="9"/>
                    <a:pt x="0" y="15"/>
                  </a:cubicBezTo>
                  <a:cubicBezTo>
                    <a:pt x="1" y="15"/>
                    <a:pt x="4" y="16"/>
                    <a:pt x="4" y="16"/>
                  </a:cubicBezTo>
                  <a:cubicBezTo>
                    <a:pt x="5" y="15"/>
                    <a:pt x="5" y="15"/>
                    <a:pt x="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1" name="Freeform 227">
              <a:extLst>
                <a:ext uri="{FF2B5EF4-FFF2-40B4-BE49-F238E27FC236}">
                  <a16:creationId xmlns:a16="http://schemas.microsoft.com/office/drawing/2014/main" id="{D279C3D0-F26E-A875-C10E-AA7897662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57" y="1243"/>
              <a:ext cx="54" cy="54"/>
            </a:xfrm>
            <a:custGeom>
              <a:avLst/>
              <a:gdLst>
                <a:gd name="T0" fmla="*/ 459 w 18"/>
                <a:gd name="T1" fmla="*/ 324 h 18"/>
                <a:gd name="T2" fmla="*/ 432 w 18"/>
                <a:gd name="T3" fmla="*/ 324 h 18"/>
                <a:gd name="T4" fmla="*/ 432 w 18"/>
                <a:gd name="T5" fmla="*/ 351 h 18"/>
                <a:gd name="T6" fmla="*/ 378 w 18"/>
                <a:gd name="T7" fmla="*/ 351 h 18"/>
                <a:gd name="T8" fmla="*/ 324 w 18"/>
                <a:gd name="T9" fmla="*/ 351 h 18"/>
                <a:gd name="T10" fmla="*/ 297 w 18"/>
                <a:gd name="T11" fmla="*/ 189 h 18"/>
                <a:gd name="T12" fmla="*/ 351 w 18"/>
                <a:gd name="T13" fmla="*/ 162 h 18"/>
                <a:gd name="T14" fmla="*/ 405 w 18"/>
                <a:gd name="T15" fmla="*/ 189 h 18"/>
                <a:gd name="T16" fmla="*/ 405 w 18"/>
                <a:gd name="T17" fmla="*/ 189 h 18"/>
                <a:gd name="T18" fmla="*/ 459 w 18"/>
                <a:gd name="T19" fmla="*/ 189 h 18"/>
                <a:gd name="T20" fmla="*/ 432 w 18"/>
                <a:gd name="T21" fmla="*/ 0 h 18"/>
                <a:gd name="T22" fmla="*/ 405 w 18"/>
                <a:gd name="T23" fmla="*/ 0 h 18"/>
                <a:gd name="T24" fmla="*/ 405 w 18"/>
                <a:gd name="T25" fmla="*/ 27 h 18"/>
                <a:gd name="T26" fmla="*/ 324 w 18"/>
                <a:gd name="T27" fmla="*/ 108 h 18"/>
                <a:gd name="T28" fmla="*/ 0 w 18"/>
                <a:gd name="T29" fmla="*/ 243 h 18"/>
                <a:gd name="T30" fmla="*/ 0 w 18"/>
                <a:gd name="T31" fmla="*/ 270 h 18"/>
                <a:gd name="T32" fmla="*/ 27 w 18"/>
                <a:gd name="T33" fmla="*/ 324 h 18"/>
                <a:gd name="T34" fmla="*/ 351 w 18"/>
                <a:gd name="T35" fmla="*/ 405 h 18"/>
                <a:gd name="T36" fmla="*/ 432 w 18"/>
                <a:gd name="T37" fmla="*/ 459 h 18"/>
                <a:gd name="T38" fmla="*/ 459 w 18"/>
                <a:gd name="T39" fmla="*/ 486 h 18"/>
                <a:gd name="T40" fmla="*/ 486 w 18"/>
                <a:gd name="T41" fmla="*/ 459 h 18"/>
                <a:gd name="T42" fmla="*/ 459 w 18"/>
                <a:gd name="T43" fmla="*/ 324 h 18"/>
                <a:gd name="T44" fmla="*/ 108 w 18"/>
                <a:gd name="T45" fmla="*/ 297 h 18"/>
                <a:gd name="T46" fmla="*/ 270 w 18"/>
                <a:gd name="T47" fmla="*/ 216 h 18"/>
                <a:gd name="T48" fmla="*/ 297 w 18"/>
                <a:gd name="T49" fmla="*/ 324 h 18"/>
                <a:gd name="T50" fmla="*/ 108 w 18"/>
                <a:gd name="T51" fmla="*/ 297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8" h="18">
                  <a:moveTo>
                    <a:pt x="17" y="12"/>
                  </a:moveTo>
                  <a:cubicBezTo>
                    <a:pt x="17" y="11"/>
                    <a:pt x="16" y="12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6" y="14"/>
                    <a:pt x="15" y="14"/>
                    <a:pt x="14" y="13"/>
                  </a:cubicBezTo>
                  <a:cubicBezTo>
                    <a:pt x="13" y="13"/>
                    <a:pt x="12" y="13"/>
                    <a:pt x="12" y="13"/>
                  </a:cubicBezTo>
                  <a:cubicBezTo>
                    <a:pt x="12" y="12"/>
                    <a:pt x="11" y="8"/>
                    <a:pt x="11" y="7"/>
                  </a:cubicBezTo>
                  <a:cubicBezTo>
                    <a:pt x="12" y="7"/>
                    <a:pt x="12" y="7"/>
                    <a:pt x="13" y="6"/>
                  </a:cubicBezTo>
                  <a:cubicBezTo>
                    <a:pt x="14" y="6"/>
                    <a:pt x="15" y="5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" y="6"/>
                    <a:pt x="16" y="4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3"/>
                    <a:pt x="13" y="3"/>
                    <a:pt x="12" y="4"/>
                  </a:cubicBezTo>
                  <a:cubicBezTo>
                    <a:pt x="11" y="4"/>
                    <a:pt x="1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2"/>
                  </a:cubicBezTo>
                  <a:cubicBezTo>
                    <a:pt x="2" y="12"/>
                    <a:pt x="11" y="14"/>
                    <a:pt x="13" y="15"/>
                  </a:cubicBezTo>
                  <a:cubicBezTo>
                    <a:pt x="16" y="16"/>
                    <a:pt x="16" y="16"/>
                    <a:pt x="16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8" y="17"/>
                    <a:pt x="17" y="13"/>
                    <a:pt x="17" y="12"/>
                  </a:cubicBezTo>
                  <a:close/>
                  <a:moveTo>
                    <a:pt x="4" y="11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1" y="12"/>
                    <a:pt x="11" y="12"/>
                    <a:pt x="11" y="12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2" name="Freeform 228">
              <a:extLst>
                <a:ext uri="{FF2B5EF4-FFF2-40B4-BE49-F238E27FC236}">
                  <a16:creationId xmlns:a16="http://schemas.microsoft.com/office/drawing/2014/main" id="{EE06B90F-0936-0677-18AC-7B023323C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6" y="1428"/>
              <a:ext cx="54" cy="60"/>
            </a:xfrm>
            <a:custGeom>
              <a:avLst/>
              <a:gdLst>
                <a:gd name="T0" fmla="*/ 432 w 18"/>
                <a:gd name="T1" fmla="*/ 135 h 20"/>
                <a:gd name="T2" fmla="*/ 270 w 18"/>
                <a:gd name="T3" fmla="*/ 27 h 20"/>
                <a:gd name="T4" fmla="*/ 108 w 18"/>
                <a:gd name="T5" fmla="*/ 54 h 20"/>
                <a:gd name="T6" fmla="*/ 0 w 18"/>
                <a:gd name="T7" fmla="*/ 216 h 20"/>
                <a:gd name="T8" fmla="*/ 54 w 18"/>
                <a:gd name="T9" fmla="*/ 378 h 20"/>
                <a:gd name="T10" fmla="*/ 378 w 18"/>
                <a:gd name="T11" fmla="*/ 459 h 20"/>
                <a:gd name="T12" fmla="*/ 486 w 18"/>
                <a:gd name="T13" fmla="*/ 324 h 20"/>
                <a:gd name="T14" fmla="*/ 432 w 18"/>
                <a:gd name="T15" fmla="*/ 135 h 20"/>
                <a:gd name="T16" fmla="*/ 324 w 18"/>
                <a:gd name="T17" fmla="*/ 378 h 20"/>
                <a:gd name="T18" fmla="*/ 162 w 18"/>
                <a:gd name="T19" fmla="*/ 432 h 20"/>
                <a:gd name="T20" fmla="*/ 81 w 18"/>
                <a:gd name="T21" fmla="*/ 378 h 20"/>
                <a:gd name="T22" fmla="*/ 81 w 18"/>
                <a:gd name="T23" fmla="*/ 270 h 20"/>
                <a:gd name="T24" fmla="*/ 189 w 18"/>
                <a:gd name="T25" fmla="*/ 135 h 20"/>
                <a:gd name="T26" fmla="*/ 405 w 18"/>
                <a:gd name="T27" fmla="*/ 162 h 20"/>
                <a:gd name="T28" fmla="*/ 324 w 18"/>
                <a:gd name="T29" fmla="*/ 378 h 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8" h="20">
                  <a:moveTo>
                    <a:pt x="16" y="5"/>
                  </a:moveTo>
                  <a:cubicBezTo>
                    <a:pt x="15" y="3"/>
                    <a:pt x="13" y="1"/>
                    <a:pt x="10" y="1"/>
                  </a:cubicBezTo>
                  <a:cubicBezTo>
                    <a:pt x="8" y="0"/>
                    <a:pt x="6" y="1"/>
                    <a:pt x="4" y="2"/>
                  </a:cubicBezTo>
                  <a:cubicBezTo>
                    <a:pt x="2" y="3"/>
                    <a:pt x="1" y="5"/>
                    <a:pt x="0" y="8"/>
                  </a:cubicBezTo>
                  <a:cubicBezTo>
                    <a:pt x="0" y="10"/>
                    <a:pt x="0" y="12"/>
                    <a:pt x="2" y="14"/>
                  </a:cubicBezTo>
                  <a:cubicBezTo>
                    <a:pt x="5" y="19"/>
                    <a:pt x="10" y="20"/>
                    <a:pt x="14" y="17"/>
                  </a:cubicBezTo>
                  <a:cubicBezTo>
                    <a:pt x="16" y="16"/>
                    <a:pt x="17" y="14"/>
                    <a:pt x="18" y="12"/>
                  </a:cubicBezTo>
                  <a:cubicBezTo>
                    <a:pt x="18" y="10"/>
                    <a:pt x="18" y="7"/>
                    <a:pt x="16" y="5"/>
                  </a:cubicBezTo>
                  <a:close/>
                  <a:moveTo>
                    <a:pt x="12" y="14"/>
                  </a:moveTo>
                  <a:cubicBezTo>
                    <a:pt x="10" y="16"/>
                    <a:pt x="8" y="16"/>
                    <a:pt x="6" y="16"/>
                  </a:cubicBezTo>
                  <a:cubicBezTo>
                    <a:pt x="5" y="16"/>
                    <a:pt x="4" y="15"/>
                    <a:pt x="3" y="14"/>
                  </a:cubicBezTo>
                  <a:cubicBezTo>
                    <a:pt x="3" y="13"/>
                    <a:pt x="2" y="11"/>
                    <a:pt x="3" y="10"/>
                  </a:cubicBezTo>
                  <a:cubicBezTo>
                    <a:pt x="3" y="8"/>
                    <a:pt x="4" y="6"/>
                    <a:pt x="7" y="5"/>
                  </a:cubicBezTo>
                  <a:cubicBezTo>
                    <a:pt x="10" y="3"/>
                    <a:pt x="13" y="3"/>
                    <a:pt x="15" y="6"/>
                  </a:cubicBezTo>
                  <a:cubicBezTo>
                    <a:pt x="17" y="9"/>
                    <a:pt x="15" y="12"/>
                    <a:pt x="1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3" name="Freeform 229">
              <a:extLst>
                <a:ext uri="{FF2B5EF4-FFF2-40B4-BE49-F238E27FC236}">
                  <a16:creationId xmlns:a16="http://schemas.microsoft.com/office/drawing/2014/main" id="{67A8117F-0CEF-0780-F331-E096D90A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1" y="1509"/>
              <a:ext cx="60" cy="63"/>
            </a:xfrm>
            <a:custGeom>
              <a:avLst/>
              <a:gdLst>
                <a:gd name="T0" fmla="*/ 540 w 20"/>
                <a:gd name="T1" fmla="*/ 216 h 21"/>
                <a:gd name="T2" fmla="*/ 513 w 20"/>
                <a:gd name="T3" fmla="*/ 243 h 21"/>
                <a:gd name="T4" fmla="*/ 513 w 20"/>
                <a:gd name="T5" fmla="*/ 243 h 21"/>
                <a:gd name="T6" fmla="*/ 405 w 20"/>
                <a:gd name="T7" fmla="*/ 270 h 21"/>
                <a:gd name="T8" fmla="*/ 297 w 20"/>
                <a:gd name="T9" fmla="*/ 432 h 21"/>
                <a:gd name="T10" fmla="*/ 297 w 20"/>
                <a:gd name="T11" fmla="*/ 513 h 21"/>
                <a:gd name="T12" fmla="*/ 297 w 20"/>
                <a:gd name="T13" fmla="*/ 513 h 21"/>
                <a:gd name="T14" fmla="*/ 270 w 20"/>
                <a:gd name="T15" fmla="*/ 567 h 21"/>
                <a:gd name="T16" fmla="*/ 0 w 20"/>
                <a:gd name="T17" fmla="*/ 324 h 21"/>
                <a:gd name="T18" fmla="*/ 54 w 20"/>
                <a:gd name="T19" fmla="*/ 243 h 21"/>
                <a:gd name="T20" fmla="*/ 81 w 20"/>
                <a:gd name="T21" fmla="*/ 243 h 21"/>
                <a:gd name="T22" fmla="*/ 81 w 20"/>
                <a:gd name="T23" fmla="*/ 297 h 21"/>
                <a:gd name="T24" fmla="*/ 81 w 20"/>
                <a:gd name="T25" fmla="*/ 351 h 21"/>
                <a:gd name="T26" fmla="*/ 162 w 20"/>
                <a:gd name="T27" fmla="*/ 432 h 21"/>
                <a:gd name="T28" fmla="*/ 189 w 20"/>
                <a:gd name="T29" fmla="*/ 432 h 21"/>
                <a:gd name="T30" fmla="*/ 270 w 20"/>
                <a:gd name="T31" fmla="*/ 324 h 21"/>
                <a:gd name="T32" fmla="*/ 189 w 20"/>
                <a:gd name="T33" fmla="*/ 243 h 21"/>
                <a:gd name="T34" fmla="*/ 216 w 20"/>
                <a:gd name="T35" fmla="*/ 216 h 21"/>
                <a:gd name="T36" fmla="*/ 297 w 20"/>
                <a:gd name="T37" fmla="*/ 297 h 21"/>
                <a:gd name="T38" fmla="*/ 351 w 20"/>
                <a:gd name="T39" fmla="*/ 216 h 21"/>
                <a:gd name="T40" fmla="*/ 351 w 20"/>
                <a:gd name="T41" fmla="*/ 135 h 21"/>
                <a:gd name="T42" fmla="*/ 324 w 20"/>
                <a:gd name="T43" fmla="*/ 108 h 21"/>
                <a:gd name="T44" fmla="*/ 216 w 20"/>
                <a:gd name="T45" fmla="*/ 108 h 21"/>
                <a:gd name="T46" fmla="*/ 189 w 20"/>
                <a:gd name="T47" fmla="*/ 108 h 21"/>
                <a:gd name="T48" fmla="*/ 162 w 20"/>
                <a:gd name="T49" fmla="*/ 81 h 21"/>
                <a:gd name="T50" fmla="*/ 270 w 20"/>
                <a:gd name="T51" fmla="*/ 0 h 21"/>
                <a:gd name="T52" fmla="*/ 540 w 20"/>
                <a:gd name="T53" fmla="*/ 216 h 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0" h="21">
                  <a:moveTo>
                    <a:pt x="20" y="8"/>
                  </a:moveTo>
                  <a:cubicBezTo>
                    <a:pt x="20" y="8"/>
                    <a:pt x="20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8"/>
                    <a:pt x="17" y="8"/>
                    <a:pt x="15" y="10"/>
                  </a:cubicBezTo>
                  <a:cubicBezTo>
                    <a:pt x="14" y="12"/>
                    <a:pt x="12" y="14"/>
                    <a:pt x="11" y="16"/>
                  </a:cubicBezTo>
                  <a:cubicBezTo>
                    <a:pt x="10" y="17"/>
                    <a:pt x="9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0" y="21"/>
                  </a:cubicBezTo>
                  <a:cubicBezTo>
                    <a:pt x="8" y="19"/>
                    <a:pt x="4" y="16"/>
                    <a:pt x="0" y="12"/>
                  </a:cubicBezTo>
                  <a:cubicBezTo>
                    <a:pt x="0" y="11"/>
                    <a:pt x="1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3" y="11"/>
                    <a:pt x="2" y="12"/>
                    <a:pt x="3" y="13"/>
                  </a:cubicBezTo>
                  <a:cubicBezTo>
                    <a:pt x="4" y="14"/>
                    <a:pt x="6" y="15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10" y="12"/>
                    <a:pt x="10" y="12"/>
                  </a:cubicBezTo>
                  <a:cubicBezTo>
                    <a:pt x="10" y="11"/>
                    <a:pt x="7" y="9"/>
                    <a:pt x="7" y="9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11" y="10"/>
                    <a:pt x="11" y="1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6"/>
                    <a:pt x="14" y="6"/>
                    <a:pt x="13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0" y="3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3"/>
                  </a:cubicBezTo>
                  <a:cubicBezTo>
                    <a:pt x="7" y="3"/>
                    <a:pt x="9" y="0"/>
                    <a:pt x="10" y="0"/>
                  </a:cubicBezTo>
                  <a:cubicBezTo>
                    <a:pt x="13" y="2"/>
                    <a:pt x="16" y="5"/>
                    <a:pt x="2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4" name="Freeform 230">
              <a:extLst>
                <a:ext uri="{FF2B5EF4-FFF2-40B4-BE49-F238E27FC236}">
                  <a16:creationId xmlns:a16="http://schemas.microsoft.com/office/drawing/2014/main" id="{59079C1E-88C0-A6BD-160F-A27665C52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6" y="1297"/>
              <a:ext cx="63" cy="80"/>
            </a:xfrm>
            <a:custGeom>
              <a:avLst/>
              <a:gdLst>
                <a:gd name="T0" fmla="*/ 486 w 21"/>
                <a:gd name="T1" fmla="*/ 439 h 27"/>
                <a:gd name="T2" fmla="*/ 513 w 21"/>
                <a:gd name="T3" fmla="*/ 439 h 27"/>
                <a:gd name="T4" fmla="*/ 567 w 21"/>
                <a:gd name="T5" fmla="*/ 596 h 27"/>
                <a:gd name="T6" fmla="*/ 540 w 21"/>
                <a:gd name="T7" fmla="*/ 596 h 27"/>
                <a:gd name="T8" fmla="*/ 540 w 21"/>
                <a:gd name="T9" fmla="*/ 572 h 27"/>
                <a:gd name="T10" fmla="*/ 459 w 21"/>
                <a:gd name="T11" fmla="*/ 572 h 27"/>
                <a:gd name="T12" fmla="*/ 270 w 21"/>
                <a:gd name="T13" fmla="*/ 596 h 27"/>
                <a:gd name="T14" fmla="*/ 189 w 21"/>
                <a:gd name="T15" fmla="*/ 649 h 27"/>
                <a:gd name="T16" fmla="*/ 189 w 21"/>
                <a:gd name="T17" fmla="*/ 676 h 27"/>
                <a:gd name="T18" fmla="*/ 162 w 21"/>
                <a:gd name="T19" fmla="*/ 702 h 27"/>
                <a:gd name="T20" fmla="*/ 108 w 21"/>
                <a:gd name="T21" fmla="*/ 545 h 27"/>
                <a:gd name="T22" fmla="*/ 162 w 21"/>
                <a:gd name="T23" fmla="*/ 492 h 27"/>
                <a:gd name="T24" fmla="*/ 351 w 21"/>
                <a:gd name="T25" fmla="*/ 344 h 27"/>
                <a:gd name="T26" fmla="*/ 135 w 21"/>
                <a:gd name="T27" fmla="*/ 317 h 27"/>
                <a:gd name="T28" fmla="*/ 27 w 21"/>
                <a:gd name="T29" fmla="*/ 290 h 27"/>
                <a:gd name="T30" fmla="*/ 0 w 21"/>
                <a:gd name="T31" fmla="*/ 130 h 27"/>
                <a:gd name="T32" fmla="*/ 27 w 21"/>
                <a:gd name="T33" fmla="*/ 130 h 27"/>
                <a:gd name="T34" fmla="*/ 27 w 21"/>
                <a:gd name="T35" fmla="*/ 157 h 27"/>
                <a:gd name="T36" fmla="*/ 108 w 21"/>
                <a:gd name="T37" fmla="*/ 184 h 27"/>
                <a:gd name="T38" fmla="*/ 297 w 21"/>
                <a:gd name="T39" fmla="*/ 107 h 27"/>
                <a:gd name="T40" fmla="*/ 378 w 21"/>
                <a:gd name="T41" fmla="*/ 53 h 27"/>
                <a:gd name="T42" fmla="*/ 378 w 21"/>
                <a:gd name="T43" fmla="*/ 27 h 27"/>
                <a:gd name="T44" fmla="*/ 405 w 21"/>
                <a:gd name="T45" fmla="*/ 27 h 27"/>
                <a:gd name="T46" fmla="*/ 459 w 21"/>
                <a:gd name="T47" fmla="*/ 210 h 27"/>
                <a:gd name="T48" fmla="*/ 405 w 21"/>
                <a:gd name="T49" fmla="*/ 210 h 27"/>
                <a:gd name="T50" fmla="*/ 405 w 21"/>
                <a:gd name="T51" fmla="*/ 210 h 27"/>
                <a:gd name="T52" fmla="*/ 324 w 21"/>
                <a:gd name="T53" fmla="*/ 184 h 27"/>
                <a:gd name="T54" fmla="*/ 108 w 21"/>
                <a:gd name="T55" fmla="*/ 264 h 27"/>
                <a:gd name="T56" fmla="*/ 351 w 21"/>
                <a:gd name="T57" fmla="*/ 290 h 27"/>
                <a:gd name="T58" fmla="*/ 486 w 21"/>
                <a:gd name="T59" fmla="*/ 317 h 27"/>
                <a:gd name="T60" fmla="*/ 486 w 21"/>
                <a:gd name="T61" fmla="*/ 344 h 27"/>
                <a:gd name="T62" fmla="*/ 405 w 21"/>
                <a:gd name="T63" fmla="*/ 412 h 27"/>
                <a:gd name="T64" fmla="*/ 216 w 21"/>
                <a:gd name="T65" fmla="*/ 572 h 27"/>
                <a:gd name="T66" fmla="*/ 405 w 21"/>
                <a:gd name="T67" fmla="*/ 519 h 27"/>
                <a:gd name="T68" fmla="*/ 486 w 21"/>
                <a:gd name="T69" fmla="*/ 465 h 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" h="27">
                  <a:moveTo>
                    <a:pt x="18" y="17"/>
                  </a:moveTo>
                  <a:cubicBezTo>
                    <a:pt x="18" y="17"/>
                    <a:pt x="19" y="16"/>
                    <a:pt x="19" y="17"/>
                  </a:cubicBezTo>
                  <a:cubicBezTo>
                    <a:pt x="20" y="19"/>
                    <a:pt x="21" y="20"/>
                    <a:pt x="21" y="23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20" y="23"/>
                    <a:pt x="20" y="23"/>
                    <a:pt x="20" y="22"/>
                  </a:cubicBezTo>
                  <a:cubicBezTo>
                    <a:pt x="19" y="22"/>
                    <a:pt x="19" y="21"/>
                    <a:pt x="17" y="22"/>
                  </a:cubicBezTo>
                  <a:cubicBezTo>
                    <a:pt x="15" y="22"/>
                    <a:pt x="10" y="23"/>
                    <a:pt x="10" y="23"/>
                  </a:cubicBezTo>
                  <a:cubicBezTo>
                    <a:pt x="8" y="23"/>
                    <a:pt x="6" y="24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5" y="23"/>
                    <a:pt x="4" y="21"/>
                  </a:cubicBezTo>
                  <a:cubicBezTo>
                    <a:pt x="5" y="20"/>
                    <a:pt x="5" y="20"/>
                    <a:pt x="6" y="19"/>
                  </a:cubicBezTo>
                  <a:cubicBezTo>
                    <a:pt x="8" y="18"/>
                    <a:pt x="12" y="15"/>
                    <a:pt x="13" y="13"/>
                  </a:cubicBezTo>
                  <a:cubicBezTo>
                    <a:pt x="12" y="13"/>
                    <a:pt x="5" y="12"/>
                    <a:pt x="5" y="12"/>
                  </a:cubicBezTo>
                  <a:cubicBezTo>
                    <a:pt x="4" y="11"/>
                    <a:pt x="2" y="11"/>
                    <a:pt x="1" y="11"/>
                  </a:cubicBezTo>
                  <a:cubicBezTo>
                    <a:pt x="1" y="10"/>
                    <a:pt x="0" y="7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6" y="6"/>
                    <a:pt x="9" y="5"/>
                    <a:pt x="11" y="4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6" y="4"/>
                    <a:pt x="16" y="6"/>
                    <a:pt x="17" y="8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5" y="6"/>
                    <a:pt x="12" y="7"/>
                  </a:cubicBezTo>
                  <a:cubicBezTo>
                    <a:pt x="10" y="8"/>
                    <a:pt x="5" y="9"/>
                    <a:pt x="4" y="10"/>
                  </a:cubicBezTo>
                  <a:cubicBezTo>
                    <a:pt x="6" y="10"/>
                    <a:pt x="11" y="11"/>
                    <a:pt x="13" y="11"/>
                  </a:cubicBezTo>
                  <a:cubicBezTo>
                    <a:pt x="16" y="12"/>
                    <a:pt x="17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6" y="14"/>
                    <a:pt x="15" y="16"/>
                  </a:cubicBezTo>
                  <a:cubicBezTo>
                    <a:pt x="13" y="17"/>
                    <a:pt x="9" y="21"/>
                    <a:pt x="8" y="22"/>
                  </a:cubicBezTo>
                  <a:cubicBezTo>
                    <a:pt x="10" y="21"/>
                    <a:pt x="14" y="20"/>
                    <a:pt x="15" y="20"/>
                  </a:cubicBezTo>
                  <a:cubicBezTo>
                    <a:pt x="17" y="20"/>
                    <a:pt x="19" y="19"/>
                    <a:pt x="18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5" name="Freeform 231">
              <a:extLst>
                <a:ext uri="{FF2B5EF4-FFF2-40B4-BE49-F238E27FC236}">
                  <a16:creationId xmlns:a16="http://schemas.microsoft.com/office/drawing/2014/main" id="{3A366646-FD90-7F8E-512F-201A80D3D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9" y="1306"/>
              <a:ext cx="60" cy="68"/>
            </a:xfrm>
            <a:custGeom>
              <a:avLst/>
              <a:gdLst>
                <a:gd name="T0" fmla="*/ 135 w 20"/>
                <a:gd name="T1" fmla="*/ 0 h 23"/>
                <a:gd name="T2" fmla="*/ 162 w 20"/>
                <a:gd name="T3" fmla="*/ 0 h 23"/>
                <a:gd name="T4" fmla="*/ 162 w 20"/>
                <a:gd name="T5" fmla="*/ 27 h 23"/>
                <a:gd name="T6" fmla="*/ 243 w 20"/>
                <a:gd name="T7" fmla="*/ 80 h 23"/>
                <a:gd name="T8" fmla="*/ 405 w 20"/>
                <a:gd name="T9" fmla="*/ 103 h 23"/>
                <a:gd name="T10" fmla="*/ 513 w 20"/>
                <a:gd name="T11" fmla="*/ 103 h 23"/>
                <a:gd name="T12" fmla="*/ 513 w 20"/>
                <a:gd name="T13" fmla="*/ 80 h 23"/>
                <a:gd name="T14" fmla="*/ 540 w 20"/>
                <a:gd name="T15" fmla="*/ 80 h 23"/>
                <a:gd name="T16" fmla="*/ 513 w 20"/>
                <a:gd name="T17" fmla="*/ 210 h 23"/>
                <a:gd name="T18" fmla="*/ 513 w 20"/>
                <a:gd name="T19" fmla="*/ 237 h 23"/>
                <a:gd name="T20" fmla="*/ 486 w 20"/>
                <a:gd name="T21" fmla="*/ 237 h 23"/>
                <a:gd name="T22" fmla="*/ 135 w 20"/>
                <a:gd name="T23" fmla="*/ 384 h 23"/>
                <a:gd name="T24" fmla="*/ 324 w 20"/>
                <a:gd name="T25" fmla="*/ 464 h 23"/>
                <a:gd name="T26" fmla="*/ 405 w 20"/>
                <a:gd name="T27" fmla="*/ 438 h 23"/>
                <a:gd name="T28" fmla="*/ 432 w 20"/>
                <a:gd name="T29" fmla="*/ 411 h 23"/>
                <a:gd name="T30" fmla="*/ 459 w 20"/>
                <a:gd name="T31" fmla="*/ 438 h 23"/>
                <a:gd name="T32" fmla="*/ 405 w 20"/>
                <a:gd name="T33" fmla="*/ 594 h 23"/>
                <a:gd name="T34" fmla="*/ 378 w 20"/>
                <a:gd name="T35" fmla="*/ 568 h 23"/>
                <a:gd name="T36" fmla="*/ 378 w 20"/>
                <a:gd name="T37" fmla="*/ 568 h 23"/>
                <a:gd name="T38" fmla="*/ 297 w 20"/>
                <a:gd name="T39" fmla="*/ 491 h 23"/>
                <a:gd name="T40" fmla="*/ 27 w 20"/>
                <a:gd name="T41" fmla="*/ 384 h 23"/>
                <a:gd name="T42" fmla="*/ 27 w 20"/>
                <a:gd name="T43" fmla="*/ 358 h 23"/>
                <a:gd name="T44" fmla="*/ 459 w 20"/>
                <a:gd name="T45" fmla="*/ 157 h 23"/>
                <a:gd name="T46" fmla="*/ 243 w 20"/>
                <a:gd name="T47" fmla="*/ 130 h 23"/>
                <a:gd name="T48" fmla="*/ 135 w 20"/>
                <a:gd name="T49" fmla="*/ 157 h 23"/>
                <a:gd name="T50" fmla="*/ 135 w 20"/>
                <a:gd name="T51" fmla="*/ 157 h 23"/>
                <a:gd name="T52" fmla="*/ 108 w 20"/>
                <a:gd name="T53" fmla="*/ 157 h 23"/>
                <a:gd name="T54" fmla="*/ 135 w 20"/>
                <a:gd name="T55" fmla="*/ 0 h 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0" h="23">
                  <a:moveTo>
                    <a:pt x="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7" y="3"/>
                    <a:pt x="9" y="3"/>
                  </a:cubicBezTo>
                  <a:cubicBezTo>
                    <a:pt x="11" y="4"/>
                    <a:pt x="14" y="4"/>
                    <a:pt x="15" y="4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4"/>
                    <a:pt x="20" y="7"/>
                    <a:pt x="19" y="8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8" y="9"/>
                  </a:cubicBezTo>
                  <a:cubicBezTo>
                    <a:pt x="17" y="9"/>
                    <a:pt x="7" y="15"/>
                    <a:pt x="5" y="15"/>
                  </a:cubicBezTo>
                  <a:cubicBezTo>
                    <a:pt x="7" y="16"/>
                    <a:pt x="11" y="17"/>
                    <a:pt x="12" y="18"/>
                  </a:cubicBezTo>
                  <a:cubicBezTo>
                    <a:pt x="14" y="18"/>
                    <a:pt x="15" y="19"/>
                    <a:pt x="15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6" y="19"/>
                    <a:pt x="15" y="21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4" y="20"/>
                    <a:pt x="11" y="19"/>
                  </a:cubicBezTo>
                  <a:cubicBezTo>
                    <a:pt x="10" y="19"/>
                    <a:pt x="2" y="16"/>
                    <a:pt x="1" y="15"/>
                  </a:cubicBezTo>
                  <a:cubicBezTo>
                    <a:pt x="1" y="15"/>
                    <a:pt x="0" y="15"/>
                    <a:pt x="1" y="14"/>
                  </a:cubicBezTo>
                  <a:cubicBezTo>
                    <a:pt x="3" y="13"/>
                    <a:pt x="16" y="7"/>
                    <a:pt x="17" y="6"/>
                  </a:cubicBezTo>
                  <a:cubicBezTo>
                    <a:pt x="15" y="6"/>
                    <a:pt x="10" y="5"/>
                    <a:pt x="9" y="5"/>
                  </a:cubicBezTo>
                  <a:cubicBezTo>
                    <a:pt x="6" y="4"/>
                    <a:pt x="5" y="4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5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6" name="Freeform 232">
              <a:extLst>
                <a:ext uri="{FF2B5EF4-FFF2-40B4-BE49-F238E27FC236}">
                  <a16:creationId xmlns:a16="http://schemas.microsoft.com/office/drawing/2014/main" id="{B7DF0953-7140-CF8D-E60E-5ABBA985A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60" y="1132"/>
              <a:ext cx="57" cy="69"/>
            </a:xfrm>
            <a:custGeom>
              <a:avLst/>
              <a:gdLst>
                <a:gd name="T0" fmla="*/ 27 w 19"/>
                <a:gd name="T1" fmla="*/ 351 h 23"/>
                <a:gd name="T2" fmla="*/ 108 w 19"/>
                <a:gd name="T3" fmla="*/ 405 h 23"/>
                <a:gd name="T4" fmla="*/ 351 w 19"/>
                <a:gd name="T5" fmla="*/ 540 h 23"/>
                <a:gd name="T6" fmla="*/ 378 w 19"/>
                <a:gd name="T7" fmla="*/ 594 h 23"/>
                <a:gd name="T8" fmla="*/ 378 w 19"/>
                <a:gd name="T9" fmla="*/ 621 h 23"/>
                <a:gd name="T10" fmla="*/ 405 w 19"/>
                <a:gd name="T11" fmla="*/ 621 h 23"/>
                <a:gd name="T12" fmla="*/ 432 w 19"/>
                <a:gd name="T13" fmla="*/ 486 h 23"/>
                <a:gd name="T14" fmla="*/ 405 w 19"/>
                <a:gd name="T15" fmla="*/ 459 h 23"/>
                <a:gd name="T16" fmla="*/ 378 w 19"/>
                <a:gd name="T17" fmla="*/ 486 h 23"/>
                <a:gd name="T18" fmla="*/ 351 w 19"/>
                <a:gd name="T19" fmla="*/ 486 h 23"/>
                <a:gd name="T20" fmla="*/ 270 w 19"/>
                <a:gd name="T21" fmla="*/ 432 h 23"/>
                <a:gd name="T22" fmla="*/ 297 w 19"/>
                <a:gd name="T23" fmla="*/ 297 h 23"/>
                <a:gd name="T24" fmla="*/ 378 w 19"/>
                <a:gd name="T25" fmla="*/ 324 h 23"/>
                <a:gd name="T26" fmla="*/ 405 w 19"/>
                <a:gd name="T27" fmla="*/ 351 h 23"/>
                <a:gd name="T28" fmla="*/ 405 w 19"/>
                <a:gd name="T29" fmla="*/ 378 h 23"/>
                <a:gd name="T30" fmla="*/ 432 w 19"/>
                <a:gd name="T31" fmla="*/ 378 h 23"/>
                <a:gd name="T32" fmla="*/ 513 w 19"/>
                <a:gd name="T33" fmla="*/ 54 h 23"/>
                <a:gd name="T34" fmla="*/ 405 w 19"/>
                <a:gd name="T35" fmla="*/ 0 h 23"/>
                <a:gd name="T36" fmla="*/ 378 w 19"/>
                <a:gd name="T37" fmla="*/ 27 h 23"/>
                <a:gd name="T38" fmla="*/ 405 w 19"/>
                <a:gd name="T39" fmla="*/ 54 h 23"/>
                <a:gd name="T40" fmla="*/ 459 w 19"/>
                <a:gd name="T41" fmla="*/ 135 h 23"/>
                <a:gd name="T42" fmla="*/ 432 w 19"/>
                <a:gd name="T43" fmla="*/ 189 h 23"/>
                <a:gd name="T44" fmla="*/ 378 w 19"/>
                <a:gd name="T45" fmla="*/ 243 h 23"/>
                <a:gd name="T46" fmla="*/ 270 w 19"/>
                <a:gd name="T47" fmla="*/ 243 h 23"/>
                <a:gd name="T48" fmla="*/ 297 w 19"/>
                <a:gd name="T49" fmla="*/ 108 h 23"/>
                <a:gd name="T50" fmla="*/ 270 w 19"/>
                <a:gd name="T51" fmla="*/ 108 h 23"/>
                <a:gd name="T52" fmla="*/ 243 w 19"/>
                <a:gd name="T53" fmla="*/ 216 h 23"/>
                <a:gd name="T54" fmla="*/ 81 w 19"/>
                <a:gd name="T55" fmla="*/ 216 h 23"/>
                <a:gd name="T56" fmla="*/ 81 w 19"/>
                <a:gd name="T57" fmla="*/ 189 h 23"/>
                <a:gd name="T58" fmla="*/ 108 w 19"/>
                <a:gd name="T59" fmla="*/ 108 h 23"/>
                <a:gd name="T60" fmla="*/ 135 w 19"/>
                <a:gd name="T61" fmla="*/ 54 h 23"/>
                <a:gd name="T62" fmla="*/ 189 w 19"/>
                <a:gd name="T63" fmla="*/ 54 h 23"/>
                <a:gd name="T64" fmla="*/ 189 w 19"/>
                <a:gd name="T65" fmla="*/ 0 h 23"/>
                <a:gd name="T66" fmla="*/ 81 w 19"/>
                <a:gd name="T67" fmla="*/ 0 h 23"/>
                <a:gd name="T68" fmla="*/ 27 w 19"/>
                <a:gd name="T69" fmla="*/ 243 h 23"/>
                <a:gd name="T70" fmla="*/ 0 w 19"/>
                <a:gd name="T71" fmla="*/ 351 h 23"/>
                <a:gd name="T72" fmla="*/ 27 w 19"/>
                <a:gd name="T73" fmla="*/ 351 h 23"/>
                <a:gd name="T74" fmla="*/ 54 w 19"/>
                <a:gd name="T75" fmla="*/ 297 h 23"/>
                <a:gd name="T76" fmla="*/ 81 w 19"/>
                <a:gd name="T77" fmla="*/ 297 h 23"/>
                <a:gd name="T78" fmla="*/ 243 w 19"/>
                <a:gd name="T79" fmla="*/ 297 h 23"/>
                <a:gd name="T80" fmla="*/ 243 w 19"/>
                <a:gd name="T81" fmla="*/ 432 h 23"/>
                <a:gd name="T82" fmla="*/ 81 w 19"/>
                <a:gd name="T83" fmla="*/ 324 h 23"/>
                <a:gd name="T84" fmla="*/ 54 w 19"/>
                <a:gd name="T85" fmla="*/ 297 h 2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" h="23">
                  <a:moveTo>
                    <a:pt x="1" y="13"/>
                  </a:moveTo>
                  <a:cubicBezTo>
                    <a:pt x="1" y="13"/>
                    <a:pt x="2" y="14"/>
                    <a:pt x="4" y="15"/>
                  </a:cubicBezTo>
                  <a:cubicBezTo>
                    <a:pt x="4" y="15"/>
                    <a:pt x="11" y="19"/>
                    <a:pt x="13" y="20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8"/>
                    <a:pt x="15" y="18"/>
                    <a:pt x="14" y="18"/>
                  </a:cubicBezTo>
                  <a:cubicBezTo>
                    <a:pt x="14" y="19"/>
                    <a:pt x="14" y="19"/>
                    <a:pt x="13" y="18"/>
                  </a:cubicBezTo>
                  <a:cubicBezTo>
                    <a:pt x="13" y="18"/>
                    <a:pt x="11" y="17"/>
                    <a:pt x="10" y="16"/>
                  </a:cubicBezTo>
                  <a:cubicBezTo>
                    <a:pt x="10" y="16"/>
                    <a:pt x="11" y="12"/>
                    <a:pt x="11" y="11"/>
                  </a:cubicBezTo>
                  <a:cubicBezTo>
                    <a:pt x="11" y="12"/>
                    <a:pt x="13" y="12"/>
                    <a:pt x="14" y="12"/>
                  </a:cubicBezTo>
                  <a:cubicBezTo>
                    <a:pt x="15" y="12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5"/>
                    <a:pt x="16" y="14"/>
                  </a:cubicBezTo>
                  <a:cubicBezTo>
                    <a:pt x="17" y="10"/>
                    <a:pt x="18" y="7"/>
                    <a:pt x="19" y="2"/>
                  </a:cubicBezTo>
                  <a:cubicBezTo>
                    <a:pt x="17" y="1"/>
                    <a:pt x="15" y="0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3"/>
                    <a:pt x="17" y="4"/>
                    <a:pt x="17" y="5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9"/>
                    <a:pt x="15" y="9"/>
                    <a:pt x="14" y="9"/>
                  </a:cubicBezTo>
                  <a:cubicBezTo>
                    <a:pt x="12" y="9"/>
                    <a:pt x="11" y="9"/>
                    <a:pt x="10" y="9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4" y="8"/>
                    <a:pt x="3" y="8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3" y="7"/>
                    <a:pt x="3" y="6"/>
                    <a:pt x="4" y="4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4"/>
                    <a:pt x="2" y="6"/>
                    <a:pt x="1" y="9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4"/>
                    <a:pt x="1" y="13"/>
                  </a:cubicBezTo>
                  <a:close/>
                  <a:moveTo>
                    <a:pt x="2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8" y="11"/>
                    <a:pt x="9" y="11"/>
                  </a:cubicBezTo>
                  <a:cubicBezTo>
                    <a:pt x="9" y="12"/>
                    <a:pt x="9" y="15"/>
                    <a:pt x="9" y="16"/>
                  </a:cubicBezTo>
                  <a:cubicBezTo>
                    <a:pt x="7" y="15"/>
                    <a:pt x="3" y="12"/>
                    <a:pt x="3" y="12"/>
                  </a:cubicBezTo>
                  <a:cubicBezTo>
                    <a:pt x="2" y="12"/>
                    <a:pt x="2" y="12"/>
                    <a:pt x="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7" name="Freeform 233">
              <a:extLst>
                <a:ext uri="{FF2B5EF4-FFF2-40B4-BE49-F238E27FC236}">
                  <a16:creationId xmlns:a16="http://schemas.microsoft.com/office/drawing/2014/main" id="{1FD56A55-0B5B-A5AE-F033-5F7F8EC5E7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56" y="1521"/>
              <a:ext cx="66" cy="75"/>
            </a:xfrm>
            <a:custGeom>
              <a:avLst/>
              <a:gdLst>
                <a:gd name="T0" fmla="*/ 567 w 22"/>
                <a:gd name="T1" fmla="*/ 486 h 25"/>
                <a:gd name="T2" fmla="*/ 540 w 22"/>
                <a:gd name="T3" fmla="*/ 405 h 25"/>
                <a:gd name="T4" fmla="*/ 486 w 22"/>
                <a:gd name="T5" fmla="*/ 108 h 25"/>
                <a:gd name="T6" fmla="*/ 513 w 22"/>
                <a:gd name="T7" fmla="*/ 54 h 25"/>
                <a:gd name="T8" fmla="*/ 513 w 22"/>
                <a:gd name="T9" fmla="*/ 27 h 25"/>
                <a:gd name="T10" fmla="*/ 486 w 22"/>
                <a:gd name="T11" fmla="*/ 0 h 25"/>
                <a:gd name="T12" fmla="*/ 378 w 22"/>
                <a:gd name="T13" fmla="*/ 108 h 25"/>
                <a:gd name="T14" fmla="*/ 405 w 22"/>
                <a:gd name="T15" fmla="*/ 135 h 25"/>
                <a:gd name="T16" fmla="*/ 432 w 22"/>
                <a:gd name="T17" fmla="*/ 108 h 25"/>
                <a:gd name="T18" fmla="*/ 432 w 22"/>
                <a:gd name="T19" fmla="*/ 135 h 25"/>
                <a:gd name="T20" fmla="*/ 459 w 22"/>
                <a:gd name="T21" fmla="*/ 243 h 25"/>
                <a:gd name="T22" fmla="*/ 351 w 22"/>
                <a:gd name="T23" fmla="*/ 324 h 25"/>
                <a:gd name="T24" fmla="*/ 297 w 22"/>
                <a:gd name="T25" fmla="*/ 243 h 25"/>
                <a:gd name="T26" fmla="*/ 297 w 22"/>
                <a:gd name="T27" fmla="*/ 189 h 25"/>
                <a:gd name="T28" fmla="*/ 324 w 22"/>
                <a:gd name="T29" fmla="*/ 189 h 25"/>
                <a:gd name="T30" fmla="*/ 297 w 22"/>
                <a:gd name="T31" fmla="*/ 162 h 25"/>
                <a:gd name="T32" fmla="*/ 0 w 22"/>
                <a:gd name="T33" fmla="*/ 324 h 25"/>
                <a:gd name="T34" fmla="*/ 54 w 22"/>
                <a:gd name="T35" fmla="*/ 459 h 25"/>
                <a:gd name="T36" fmla="*/ 81 w 22"/>
                <a:gd name="T37" fmla="*/ 432 h 25"/>
                <a:gd name="T38" fmla="*/ 81 w 22"/>
                <a:gd name="T39" fmla="*/ 405 h 25"/>
                <a:gd name="T40" fmla="*/ 108 w 22"/>
                <a:gd name="T41" fmla="*/ 324 h 25"/>
                <a:gd name="T42" fmla="*/ 162 w 22"/>
                <a:gd name="T43" fmla="*/ 297 h 25"/>
                <a:gd name="T44" fmla="*/ 243 w 22"/>
                <a:gd name="T45" fmla="*/ 324 h 25"/>
                <a:gd name="T46" fmla="*/ 297 w 22"/>
                <a:gd name="T47" fmla="*/ 378 h 25"/>
                <a:gd name="T48" fmla="*/ 189 w 22"/>
                <a:gd name="T49" fmla="*/ 432 h 25"/>
                <a:gd name="T50" fmla="*/ 216 w 22"/>
                <a:gd name="T51" fmla="*/ 486 h 25"/>
                <a:gd name="T52" fmla="*/ 324 w 22"/>
                <a:gd name="T53" fmla="*/ 405 h 25"/>
                <a:gd name="T54" fmla="*/ 432 w 22"/>
                <a:gd name="T55" fmla="*/ 513 h 25"/>
                <a:gd name="T56" fmla="*/ 405 w 22"/>
                <a:gd name="T57" fmla="*/ 540 h 25"/>
                <a:gd name="T58" fmla="*/ 351 w 22"/>
                <a:gd name="T59" fmla="*/ 594 h 25"/>
                <a:gd name="T60" fmla="*/ 270 w 22"/>
                <a:gd name="T61" fmla="*/ 594 h 25"/>
                <a:gd name="T62" fmla="*/ 243 w 22"/>
                <a:gd name="T63" fmla="*/ 567 h 25"/>
                <a:gd name="T64" fmla="*/ 189 w 22"/>
                <a:gd name="T65" fmla="*/ 594 h 25"/>
                <a:gd name="T66" fmla="*/ 270 w 22"/>
                <a:gd name="T67" fmla="*/ 675 h 25"/>
                <a:gd name="T68" fmla="*/ 486 w 22"/>
                <a:gd name="T69" fmla="*/ 540 h 25"/>
                <a:gd name="T70" fmla="*/ 567 w 22"/>
                <a:gd name="T71" fmla="*/ 486 h 25"/>
                <a:gd name="T72" fmla="*/ 567 w 22"/>
                <a:gd name="T73" fmla="*/ 486 h 25"/>
                <a:gd name="T74" fmla="*/ 513 w 22"/>
                <a:gd name="T75" fmla="*/ 486 h 25"/>
                <a:gd name="T76" fmla="*/ 486 w 22"/>
                <a:gd name="T77" fmla="*/ 486 h 25"/>
                <a:gd name="T78" fmla="*/ 378 w 22"/>
                <a:gd name="T79" fmla="*/ 351 h 25"/>
                <a:gd name="T80" fmla="*/ 486 w 22"/>
                <a:gd name="T81" fmla="*/ 270 h 25"/>
                <a:gd name="T82" fmla="*/ 513 w 22"/>
                <a:gd name="T83" fmla="*/ 459 h 25"/>
                <a:gd name="T84" fmla="*/ 513 w 22"/>
                <a:gd name="T85" fmla="*/ 48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2" h="25">
                  <a:moveTo>
                    <a:pt x="21" y="18"/>
                  </a:moveTo>
                  <a:cubicBezTo>
                    <a:pt x="21" y="17"/>
                    <a:pt x="20" y="16"/>
                    <a:pt x="20" y="15"/>
                  </a:cubicBezTo>
                  <a:cubicBezTo>
                    <a:pt x="20" y="14"/>
                    <a:pt x="18" y="6"/>
                    <a:pt x="18" y="4"/>
                  </a:cubicBezTo>
                  <a:cubicBezTo>
                    <a:pt x="18" y="3"/>
                    <a:pt x="18" y="2"/>
                    <a:pt x="19" y="2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ubicBezTo>
                    <a:pt x="18" y="1"/>
                    <a:pt x="16" y="2"/>
                    <a:pt x="14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5" y="5"/>
                    <a:pt x="15" y="5"/>
                    <a:pt x="16" y="4"/>
                  </a:cubicBezTo>
                  <a:cubicBezTo>
                    <a:pt x="16" y="4"/>
                    <a:pt x="16" y="4"/>
                    <a:pt x="16" y="5"/>
                  </a:cubicBezTo>
                  <a:cubicBezTo>
                    <a:pt x="17" y="6"/>
                    <a:pt x="17" y="8"/>
                    <a:pt x="17" y="9"/>
                  </a:cubicBezTo>
                  <a:cubicBezTo>
                    <a:pt x="17" y="9"/>
                    <a:pt x="13" y="11"/>
                    <a:pt x="13" y="12"/>
                  </a:cubicBezTo>
                  <a:cubicBezTo>
                    <a:pt x="13" y="12"/>
                    <a:pt x="12" y="10"/>
                    <a:pt x="11" y="9"/>
                  </a:cubicBezTo>
                  <a:cubicBezTo>
                    <a:pt x="10" y="8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1" y="6"/>
                  </a:cubicBezTo>
                  <a:cubicBezTo>
                    <a:pt x="8" y="8"/>
                    <a:pt x="5" y="10"/>
                    <a:pt x="0" y="12"/>
                  </a:cubicBezTo>
                  <a:cubicBezTo>
                    <a:pt x="1" y="14"/>
                    <a:pt x="2" y="16"/>
                    <a:pt x="2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2"/>
                    <a:pt x="4" y="12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7" y="10"/>
                    <a:pt x="8" y="10"/>
                    <a:pt x="9" y="12"/>
                  </a:cubicBezTo>
                  <a:cubicBezTo>
                    <a:pt x="10" y="12"/>
                    <a:pt x="11" y="14"/>
                    <a:pt x="11" y="14"/>
                  </a:cubicBezTo>
                  <a:cubicBezTo>
                    <a:pt x="11" y="14"/>
                    <a:pt x="8" y="16"/>
                    <a:pt x="7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9" y="17"/>
                    <a:pt x="11" y="16"/>
                    <a:pt x="12" y="15"/>
                  </a:cubicBezTo>
                  <a:cubicBezTo>
                    <a:pt x="13" y="16"/>
                    <a:pt x="15" y="19"/>
                    <a:pt x="16" y="19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20"/>
                    <a:pt x="14" y="21"/>
                    <a:pt x="13" y="22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9" y="22"/>
                    <a:pt x="9" y="21"/>
                    <a:pt x="9" y="21"/>
                  </a:cubicBezTo>
                  <a:cubicBezTo>
                    <a:pt x="8" y="21"/>
                    <a:pt x="7" y="21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3" y="23"/>
                    <a:pt x="15" y="22"/>
                    <a:pt x="18" y="20"/>
                  </a:cubicBezTo>
                  <a:cubicBezTo>
                    <a:pt x="20" y="19"/>
                    <a:pt x="20" y="19"/>
                    <a:pt x="21" y="18"/>
                  </a:cubicBezTo>
                  <a:cubicBezTo>
                    <a:pt x="22" y="18"/>
                    <a:pt x="22" y="18"/>
                    <a:pt x="21" y="18"/>
                  </a:cubicBezTo>
                  <a:close/>
                  <a:moveTo>
                    <a:pt x="19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5" y="14"/>
                    <a:pt x="14" y="13"/>
                  </a:cubicBezTo>
                  <a:cubicBezTo>
                    <a:pt x="15" y="12"/>
                    <a:pt x="17" y="11"/>
                    <a:pt x="18" y="10"/>
                  </a:cubicBezTo>
                  <a:cubicBezTo>
                    <a:pt x="18" y="12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8" name="Freeform 234">
              <a:extLst>
                <a:ext uri="{FF2B5EF4-FFF2-40B4-BE49-F238E27FC236}">
                  <a16:creationId xmlns:a16="http://schemas.microsoft.com/office/drawing/2014/main" id="{353A522A-DB79-BEBF-681A-816DFFE3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6" y="1368"/>
              <a:ext cx="57" cy="69"/>
            </a:xfrm>
            <a:custGeom>
              <a:avLst/>
              <a:gdLst>
                <a:gd name="T0" fmla="*/ 108 w 19"/>
                <a:gd name="T1" fmla="*/ 459 h 23"/>
                <a:gd name="T2" fmla="*/ 351 w 19"/>
                <a:gd name="T3" fmla="*/ 351 h 23"/>
                <a:gd name="T4" fmla="*/ 405 w 19"/>
                <a:gd name="T5" fmla="*/ 270 h 23"/>
                <a:gd name="T6" fmla="*/ 378 w 19"/>
                <a:gd name="T7" fmla="*/ 243 h 23"/>
                <a:gd name="T8" fmla="*/ 432 w 19"/>
                <a:gd name="T9" fmla="*/ 216 h 23"/>
                <a:gd name="T10" fmla="*/ 513 w 19"/>
                <a:gd name="T11" fmla="*/ 405 h 23"/>
                <a:gd name="T12" fmla="*/ 486 w 19"/>
                <a:gd name="T13" fmla="*/ 432 h 23"/>
                <a:gd name="T14" fmla="*/ 486 w 19"/>
                <a:gd name="T15" fmla="*/ 405 h 23"/>
                <a:gd name="T16" fmla="*/ 378 w 19"/>
                <a:gd name="T17" fmla="*/ 405 h 23"/>
                <a:gd name="T18" fmla="*/ 216 w 19"/>
                <a:gd name="T19" fmla="*/ 486 h 23"/>
                <a:gd name="T20" fmla="*/ 162 w 19"/>
                <a:gd name="T21" fmla="*/ 567 h 23"/>
                <a:gd name="T22" fmla="*/ 162 w 19"/>
                <a:gd name="T23" fmla="*/ 594 h 23"/>
                <a:gd name="T24" fmla="*/ 135 w 19"/>
                <a:gd name="T25" fmla="*/ 621 h 23"/>
                <a:gd name="T26" fmla="*/ 54 w 19"/>
                <a:gd name="T27" fmla="*/ 432 h 23"/>
                <a:gd name="T28" fmla="*/ 27 w 19"/>
                <a:gd name="T29" fmla="*/ 378 h 23"/>
                <a:gd name="T30" fmla="*/ 81 w 19"/>
                <a:gd name="T31" fmla="*/ 216 h 23"/>
                <a:gd name="T32" fmla="*/ 216 w 19"/>
                <a:gd name="T33" fmla="*/ 243 h 23"/>
                <a:gd name="T34" fmla="*/ 270 w 19"/>
                <a:gd name="T35" fmla="*/ 108 h 23"/>
                <a:gd name="T36" fmla="*/ 297 w 19"/>
                <a:gd name="T37" fmla="*/ 27 h 23"/>
                <a:gd name="T38" fmla="*/ 297 w 19"/>
                <a:gd name="T39" fmla="*/ 0 h 23"/>
                <a:gd name="T40" fmla="*/ 324 w 19"/>
                <a:gd name="T41" fmla="*/ 0 h 23"/>
                <a:gd name="T42" fmla="*/ 378 w 19"/>
                <a:gd name="T43" fmla="*/ 108 h 23"/>
                <a:gd name="T44" fmla="*/ 270 w 19"/>
                <a:gd name="T45" fmla="*/ 324 h 23"/>
                <a:gd name="T46" fmla="*/ 243 w 19"/>
                <a:gd name="T47" fmla="*/ 324 h 23"/>
                <a:gd name="T48" fmla="*/ 189 w 19"/>
                <a:gd name="T49" fmla="*/ 270 h 23"/>
                <a:gd name="T50" fmla="*/ 108 w 19"/>
                <a:gd name="T51" fmla="*/ 297 h 23"/>
                <a:gd name="T52" fmla="*/ 81 w 19"/>
                <a:gd name="T53" fmla="*/ 351 h 23"/>
                <a:gd name="T54" fmla="*/ 81 w 19"/>
                <a:gd name="T55" fmla="*/ 405 h 23"/>
                <a:gd name="T56" fmla="*/ 108 w 19"/>
                <a:gd name="T57" fmla="*/ 459 h 23"/>
                <a:gd name="T58" fmla="*/ 108 w 19"/>
                <a:gd name="T59" fmla="*/ 459 h 2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9" h="23">
                  <a:moveTo>
                    <a:pt x="4" y="17"/>
                  </a:moveTo>
                  <a:cubicBezTo>
                    <a:pt x="7" y="16"/>
                    <a:pt x="11" y="13"/>
                    <a:pt x="13" y="13"/>
                  </a:cubicBezTo>
                  <a:cubicBezTo>
                    <a:pt x="15" y="12"/>
                    <a:pt x="15" y="11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5" y="9"/>
                    <a:pt x="15" y="8"/>
                    <a:pt x="16" y="8"/>
                  </a:cubicBezTo>
                  <a:cubicBezTo>
                    <a:pt x="17" y="10"/>
                    <a:pt x="18" y="13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6" y="14"/>
                    <a:pt x="14" y="15"/>
                  </a:cubicBezTo>
                  <a:cubicBezTo>
                    <a:pt x="12" y="16"/>
                    <a:pt x="9" y="18"/>
                    <a:pt x="8" y="18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3"/>
                    <a:pt x="5" y="23"/>
                  </a:cubicBezTo>
                  <a:cubicBezTo>
                    <a:pt x="4" y="20"/>
                    <a:pt x="2" y="17"/>
                    <a:pt x="2" y="16"/>
                  </a:cubicBezTo>
                  <a:cubicBezTo>
                    <a:pt x="1" y="15"/>
                    <a:pt x="1" y="15"/>
                    <a:pt x="1" y="14"/>
                  </a:cubicBezTo>
                  <a:cubicBezTo>
                    <a:pt x="0" y="12"/>
                    <a:pt x="0" y="9"/>
                    <a:pt x="3" y="8"/>
                  </a:cubicBezTo>
                  <a:cubicBezTo>
                    <a:pt x="5" y="7"/>
                    <a:pt x="7" y="8"/>
                    <a:pt x="8" y="9"/>
                  </a:cubicBezTo>
                  <a:cubicBezTo>
                    <a:pt x="9" y="8"/>
                    <a:pt x="10" y="6"/>
                    <a:pt x="10" y="4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2"/>
                    <a:pt x="14" y="4"/>
                  </a:cubicBezTo>
                  <a:cubicBezTo>
                    <a:pt x="13" y="6"/>
                    <a:pt x="10" y="11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0"/>
                    <a:pt x="7" y="10"/>
                  </a:cubicBezTo>
                  <a:cubicBezTo>
                    <a:pt x="5" y="10"/>
                    <a:pt x="5" y="11"/>
                    <a:pt x="4" y="11"/>
                  </a:cubicBezTo>
                  <a:cubicBezTo>
                    <a:pt x="4" y="11"/>
                    <a:pt x="3" y="12"/>
                    <a:pt x="3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3" y="16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9" name="Freeform 235">
              <a:extLst>
                <a:ext uri="{FF2B5EF4-FFF2-40B4-BE49-F238E27FC236}">
                  <a16:creationId xmlns:a16="http://schemas.microsoft.com/office/drawing/2014/main" id="{73E36D3C-F98A-99BF-DE47-27CB27E5F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2" y="1536"/>
              <a:ext cx="56" cy="69"/>
            </a:xfrm>
            <a:custGeom>
              <a:avLst/>
              <a:gdLst>
                <a:gd name="T0" fmla="*/ 209 w 19"/>
                <a:gd name="T1" fmla="*/ 513 h 23"/>
                <a:gd name="T2" fmla="*/ 304 w 19"/>
                <a:gd name="T3" fmla="*/ 297 h 23"/>
                <a:gd name="T4" fmla="*/ 330 w 19"/>
                <a:gd name="T5" fmla="*/ 189 h 23"/>
                <a:gd name="T6" fmla="*/ 304 w 19"/>
                <a:gd name="T7" fmla="*/ 162 h 23"/>
                <a:gd name="T8" fmla="*/ 330 w 19"/>
                <a:gd name="T9" fmla="*/ 135 h 23"/>
                <a:gd name="T10" fmla="*/ 486 w 19"/>
                <a:gd name="T11" fmla="*/ 243 h 23"/>
                <a:gd name="T12" fmla="*/ 486 w 19"/>
                <a:gd name="T13" fmla="*/ 270 h 23"/>
                <a:gd name="T14" fmla="*/ 460 w 19"/>
                <a:gd name="T15" fmla="*/ 270 h 23"/>
                <a:gd name="T16" fmla="*/ 383 w 19"/>
                <a:gd name="T17" fmla="*/ 324 h 23"/>
                <a:gd name="T18" fmla="*/ 304 w 19"/>
                <a:gd name="T19" fmla="*/ 486 h 23"/>
                <a:gd name="T20" fmla="*/ 304 w 19"/>
                <a:gd name="T21" fmla="*/ 567 h 23"/>
                <a:gd name="T22" fmla="*/ 304 w 19"/>
                <a:gd name="T23" fmla="*/ 594 h 23"/>
                <a:gd name="T24" fmla="*/ 304 w 19"/>
                <a:gd name="T25" fmla="*/ 621 h 23"/>
                <a:gd name="T26" fmla="*/ 130 w 19"/>
                <a:gd name="T27" fmla="*/ 513 h 23"/>
                <a:gd name="T28" fmla="*/ 80 w 19"/>
                <a:gd name="T29" fmla="*/ 486 h 23"/>
                <a:gd name="T30" fmla="*/ 53 w 19"/>
                <a:gd name="T31" fmla="*/ 324 h 23"/>
                <a:gd name="T32" fmla="*/ 183 w 19"/>
                <a:gd name="T33" fmla="*/ 270 h 23"/>
                <a:gd name="T34" fmla="*/ 156 w 19"/>
                <a:gd name="T35" fmla="*/ 135 h 23"/>
                <a:gd name="T36" fmla="*/ 130 w 19"/>
                <a:gd name="T37" fmla="*/ 54 h 23"/>
                <a:gd name="T38" fmla="*/ 103 w 19"/>
                <a:gd name="T39" fmla="*/ 27 h 23"/>
                <a:gd name="T40" fmla="*/ 130 w 19"/>
                <a:gd name="T41" fmla="*/ 0 h 23"/>
                <a:gd name="T42" fmla="*/ 236 w 19"/>
                <a:gd name="T43" fmla="*/ 81 h 23"/>
                <a:gd name="T44" fmla="*/ 251 w 19"/>
                <a:gd name="T45" fmla="*/ 324 h 23"/>
                <a:gd name="T46" fmla="*/ 236 w 19"/>
                <a:gd name="T47" fmla="*/ 324 h 23"/>
                <a:gd name="T48" fmla="*/ 156 w 19"/>
                <a:gd name="T49" fmla="*/ 324 h 23"/>
                <a:gd name="T50" fmla="*/ 103 w 19"/>
                <a:gd name="T51" fmla="*/ 378 h 23"/>
                <a:gd name="T52" fmla="*/ 103 w 19"/>
                <a:gd name="T53" fmla="*/ 432 h 23"/>
                <a:gd name="T54" fmla="*/ 156 w 19"/>
                <a:gd name="T55" fmla="*/ 486 h 23"/>
                <a:gd name="T56" fmla="*/ 183 w 19"/>
                <a:gd name="T57" fmla="*/ 513 h 23"/>
                <a:gd name="T58" fmla="*/ 209 w 19"/>
                <a:gd name="T59" fmla="*/ 513 h 2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9" h="23">
                  <a:moveTo>
                    <a:pt x="8" y="19"/>
                  </a:moveTo>
                  <a:cubicBezTo>
                    <a:pt x="9" y="16"/>
                    <a:pt x="12" y="12"/>
                    <a:pt x="12" y="11"/>
                  </a:cubicBezTo>
                  <a:cubicBezTo>
                    <a:pt x="14" y="8"/>
                    <a:pt x="14" y="8"/>
                    <a:pt x="13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6"/>
                    <a:pt x="12" y="5"/>
                    <a:pt x="13" y="5"/>
                  </a:cubicBezTo>
                  <a:cubicBezTo>
                    <a:pt x="14" y="6"/>
                    <a:pt x="17" y="8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10"/>
                    <a:pt x="15" y="12"/>
                  </a:cubicBezTo>
                  <a:cubicBezTo>
                    <a:pt x="14" y="14"/>
                    <a:pt x="12" y="17"/>
                    <a:pt x="12" y="18"/>
                  </a:cubicBezTo>
                  <a:cubicBezTo>
                    <a:pt x="11" y="20"/>
                    <a:pt x="11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9" y="22"/>
                    <a:pt x="6" y="20"/>
                    <a:pt x="5" y="19"/>
                  </a:cubicBezTo>
                  <a:cubicBezTo>
                    <a:pt x="5" y="19"/>
                    <a:pt x="4" y="19"/>
                    <a:pt x="3" y="18"/>
                  </a:cubicBezTo>
                  <a:cubicBezTo>
                    <a:pt x="2" y="17"/>
                    <a:pt x="0" y="15"/>
                    <a:pt x="2" y="12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6" y="9"/>
                    <a:pt x="6" y="7"/>
                    <a:pt x="6" y="5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7" y="2"/>
                    <a:pt x="9" y="3"/>
                  </a:cubicBezTo>
                  <a:cubicBezTo>
                    <a:pt x="9" y="4"/>
                    <a:pt x="10" y="11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7" y="11"/>
                    <a:pt x="6" y="12"/>
                  </a:cubicBezTo>
                  <a:cubicBezTo>
                    <a:pt x="5" y="12"/>
                    <a:pt x="5" y="13"/>
                    <a:pt x="4" y="14"/>
                  </a:cubicBezTo>
                  <a:cubicBezTo>
                    <a:pt x="4" y="14"/>
                    <a:pt x="4" y="15"/>
                    <a:pt x="4" y="16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0" name="Freeform 236">
              <a:extLst>
                <a:ext uri="{FF2B5EF4-FFF2-40B4-BE49-F238E27FC236}">
                  <a16:creationId xmlns:a16="http://schemas.microsoft.com/office/drawing/2014/main" id="{E5547230-3DA6-BFFE-13DE-F2B50774E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9" y="1024"/>
              <a:ext cx="54" cy="54"/>
            </a:xfrm>
            <a:custGeom>
              <a:avLst/>
              <a:gdLst>
                <a:gd name="T0" fmla="*/ 378 w 18"/>
                <a:gd name="T1" fmla="*/ 459 h 18"/>
                <a:gd name="T2" fmla="*/ 351 w 18"/>
                <a:gd name="T3" fmla="*/ 243 h 18"/>
                <a:gd name="T4" fmla="*/ 135 w 18"/>
                <a:gd name="T5" fmla="*/ 351 h 18"/>
                <a:gd name="T6" fmla="*/ 0 w 18"/>
                <a:gd name="T7" fmla="*/ 216 h 18"/>
                <a:gd name="T8" fmla="*/ 54 w 18"/>
                <a:gd name="T9" fmla="*/ 0 h 18"/>
                <a:gd name="T10" fmla="*/ 135 w 18"/>
                <a:gd name="T11" fmla="*/ 54 h 18"/>
                <a:gd name="T12" fmla="*/ 54 w 18"/>
                <a:gd name="T13" fmla="*/ 243 h 18"/>
                <a:gd name="T14" fmla="*/ 108 w 18"/>
                <a:gd name="T15" fmla="*/ 270 h 18"/>
                <a:gd name="T16" fmla="*/ 270 w 18"/>
                <a:gd name="T17" fmla="*/ 135 h 18"/>
                <a:gd name="T18" fmla="*/ 405 w 18"/>
                <a:gd name="T19" fmla="*/ 486 h 18"/>
                <a:gd name="T20" fmla="*/ 378 w 18"/>
                <a:gd name="T21" fmla="*/ 459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8">
                  <a:moveTo>
                    <a:pt x="14" y="17"/>
                  </a:moveTo>
                  <a:cubicBezTo>
                    <a:pt x="14" y="16"/>
                    <a:pt x="16" y="12"/>
                    <a:pt x="13" y="9"/>
                  </a:cubicBezTo>
                  <a:cubicBezTo>
                    <a:pt x="10" y="7"/>
                    <a:pt x="7" y="10"/>
                    <a:pt x="5" y="13"/>
                  </a:cubicBezTo>
                  <a:cubicBezTo>
                    <a:pt x="4" y="12"/>
                    <a:pt x="1" y="9"/>
                    <a:pt x="0" y="8"/>
                  </a:cubicBezTo>
                  <a:cubicBezTo>
                    <a:pt x="0" y="8"/>
                    <a:pt x="2" y="1"/>
                    <a:pt x="2" y="0"/>
                  </a:cubicBezTo>
                  <a:cubicBezTo>
                    <a:pt x="3" y="1"/>
                    <a:pt x="4" y="1"/>
                    <a:pt x="5" y="2"/>
                  </a:cubicBezTo>
                  <a:cubicBezTo>
                    <a:pt x="4" y="3"/>
                    <a:pt x="3" y="8"/>
                    <a:pt x="2" y="9"/>
                  </a:cubicBezTo>
                  <a:cubicBezTo>
                    <a:pt x="3" y="9"/>
                    <a:pt x="4" y="10"/>
                    <a:pt x="4" y="10"/>
                  </a:cubicBezTo>
                  <a:cubicBezTo>
                    <a:pt x="5" y="9"/>
                    <a:pt x="6" y="5"/>
                    <a:pt x="10" y="5"/>
                  </a:cubicBezTo>
                  <a:cubicBezTo>
                    <a:pt x="15" y="5"/>
                    <a:pt x="18" y="11"/>
                    <a:pt x="15" y="18"/>
                  </a:cubicBezTo>
                  <a:cubicBezTo>
                    <a:pt x="15" y="18"/>
                    <a:pt x="14" y="18"/>
                    <a:pt x="1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1" name="Freeform 237">
              <a:extLst>
                <a:ext uri="{FF2B5EF4-FFF2-40B4-BE49-F238E27FC236}">
                  <a16:creationId xmlns:a16="http://schemas.microsoft.com/office/drawing/2014/main" id="{19089C5F-605D-0D84-AC53-E2D2EDFF1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0" y="991"/>
              <a:ext cx="51" cy="48"/>
            </a:xfrm>
            <a:custGeom>
              <a:avLst/>
              <a:gdLst>
                <a:gd name="T0" fmla="*/ 27 w 17"/>
                <a:gd name="T1" fmla="*/ 216 h 16"/>
                <a:gd name="T2" fmla="*/ 54 w 17"/>
                <a:gd name="T3" fmla="*/ 54 h 16"/>
                <a:gd name="T4" fmla="*/ 135 w 17"/>
                <a:gd name="T5" fmla="*/ 0 h 16"/>
                <a:gd name="T6" fmla="*/ 216 w 17"/>
                <a:gd name="T7" fmla="*/ 108 h 16"/>
                <a:gd name="T8" fmla="*/ 324 w 17"/>
                <a:gd name="T9" fmla="*/ 81 h 16"/>
                <a:gd name="T10" fmla="*/ 432 w 17"/>
                <a:gd name="T11" fmla="*/ 243 h 16"/>
                <a:gd name="T12" fmla="*/ 378 w 17"/>
                <a:gd name="T13" fmla="*/ 432 h 16"/>
                <a:gd name="T14" fmla="*/ 324 w 17"/>
                <a:gd name="T15" fmla="*/ 351 h 16"/>
                <a:gd name="T16" fmla="*/ 378 w 17"/>
                <a:gd name="T17" fmla="*/ 351 h 16"/>
                <a:gd name="T18" fmla="*/ 351 w 17"/>
                <a:gd name="T19" fmla="*/ 189 h 16"/>
                <a:gd name="T20" fmla="*/ 216 w 17"/>
                <a:gd name="T21" fmla="*/ 189 h 16"/>
                <a:gd name="T22" fmla="*/ 216 w 17"/>
                <a:gd name="T23" fmla="*/ 270 h 16"/>
                <a:gd name="T24" fmla="*/ 162 w 17"/>
                <a:gd name="T25" fmla="*/ 270 h 16"/>
                <a:gd name="T26" fmla="*/ 162 w 17"/>
                <a:gd name="T27" fmla="*/ 135 h 16"/>
                <a:gd name="T28" fmla="*/ 81 w 17"/>
                <a:gd name="T29" fmla="*/ 81 h 16"/>
                <a:gd name="T30" fmla="*/ 81 w 17"/>
                <a:gd name="T31" fmla="*/ 189 h 16"/>
                <a:gd name="T32" fmla="*/ 27 w 17"/>
                <a:gd name="T33" fmla="*/ 216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" h="16">
                  <a:moveTo>
                    <a:pt x="1" y="8"/>
                  </a:moveTo>
                  <a:cubicBezTo>
                    <a:pt x="1" y="7"/>
                    <a:pt x="0" y="5"/>
                    <a:pt x="2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9" y="3"/>
                    <a:pt x="10" y="2"/>
                    <a:pt x="12" y="3"/>
                  </a:cubicBezTo>
                  <a:cubicBezTo>
                    <a:pt x="12" y="3"/>
                    <a:pt x="16" y="3"/>
                    <a:pt x="16" y="9"/>
                  </a:cubicBezTo>
                  <a:cubicBezTo>
                    <a:pt x="17" y="12"/>
                    <a:pt x="15" y="15"/>
                    <a:pt x="14" y="16"/>
                  </a:cubicBezTo>
                  <a:cubicBezTo>
                    <a:pt x="12" y="16"/>
                    <a:pt x="10" y="14"/>
                    <a:pt x="12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2"/>
                    <a:pt x="15" y="9"/>
                    <a:pt x="13" y="7"/>
                  </a:cubicBezTo>
                  <a:cubicBezTo>
                    <a:pt x="12" y="6"/>
                    <a:pt x="10" y="5"/>
                    <a:pt x="8" y="7"/>
                  </a:cubicBezTo>
                  <a:cubicBezTo>
                    <a:pt x="8" y="8"/>
                    <a:pt x="8" y="8"/>
                    <a:pt x="8" y="10"/>
                  </a:cubicBezTo>
                  <a:cubicBezTo>
                    <a:pt x="7" y="11"/>
                    <a:pt x="6" y="11"/>
                    <a:pt x="6" y="10"/>
                  </a:cubicBezTo>
                  <a:cubicBezTo>
                    <a:pt x="6" y="9"/>
                    <a:pt x="7" y="7"/>
                    <a:pt x="6" y="5"/>
                  </a:cubicBezTo>
                  <a:cubicBezTo>
                    <a:pt x="6" y="3"/>
                    <a:pt x="4" y="2"/>
                    <a:pt x="3" y="3"/>
                  </a:cubicBezTo>
                  <a:cubicBezTo>
                    <a:pt x="2" y="5"/>
                    <a:pt x="2" y="7"/>
                    <a:pt x="3" y="7"/>
                  </a:cubicBezTo>
                  <a:cubicBezTo>
                    <a:pt x="2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2" name="Freeform 238">
              <a:extLst>
                <a:ext uri="{FF2B5EF4-FFF2-40B4-BE49-F238E27FC236}">
                  <a16:creationId xmlns:a16="http://schemas.microsoft.com/office/drawing/2014/main" id="{531997A5-42AA-94FE-CCA6-6B1B837E2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4" y="743"/>
              <a:ext cx="69" cy="83"/>
            </a:xfrm>
            <a:custGeom>
              <a:avLst/>
              <a:gdLst>
                <a:gd name="T0" fmla="*/ 0 w 23"/>
                <a:gd name="T1" fmla="*/ 599 h 28"/>
                <a:gd name="T2" fmla="*/ 27 w 23"/>
                <a:gd name="T3" fmla="*/ 545 h 28"/>
                <a:gd name="T4" fmla="*/ 54 w 23"/>
                <a:gd name="T5" fmla="*/ 545 h 28"/>
                <a:gd name="T6" fmla="*/ 189 w 23"/>
                <a:gd name="T7" fmla="*/ 465 h 28"/>
                <a:gd name="T8" fmla="*/ 297 w 23"/>
                <a:gd name="T9" fmla="*/ 210 h 28"/>
                <a:gd name="T10" fmla="*/ 324 w 23"/>
                <a:gd name="T11" fmla="*/ 80 h 28"/>
                <a:gd name="T12" fmla="*/ 297 w 23"/>
                <a:gd name="T13" fmla="*/ 53 h 28"/>
                <a:gd name="T14" fmla="*/ 297 w 23"/>
                <a:gd name="T15" fmla="*/ 0 h 28"/>
                <a:gd name="T16" fmla="*/ 594 w 23"/>
                <a:gd name="T17" fmla="*/ 157 h 28"/>
                <a:gd name="T18" fmla="*/ 567 w 23"/>
                <a:gd name="T19" fmla="*/ 210 h 28"/>
                <a:gd name="T20" fmla="*/ 540 w 23"/>
                <a:gd name="T21" fmla="*/ 184 h 28"/>
                <a:gd name="T22" fmla="*/ 432 w 23"/>
                <a:gd name="T23" fmla="*/ 291 h 28"/>
                <a:gd name="T24" fmla="*/ 297 w 23"/>
                <a:gd name="T25" fmla="*/ 519 h 28"/>
                <a:gd name="T26" fmla="*/ 297 w 23"/>
                <a:gd name="T27" fmla="*/ 676 h 28"/>
                <a:gd name="T28" fmla="*/ 324 w 23"/>
                <a:gd name="T29" fmla="*/ 703 h 28"/>
                <a:gd name="T30" fmla="*/ 297 w 23"/>
                <a:gd name="T31" fmla="*/ 729 h 28"/>
                <a:gd name="T32" fmla="*/ 0 w 23"/>
                <a:gd name="T33" fmla="*/ 599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28">
                  <a:moveTo>
                    <a:pt x="0" y="23"/>
                  </a:moveTo>
                  <a:cubicBezTo>
                    <a:pt x="0" y="22"/>
                    <a:pt x="0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2"/>
                    <a:pt x="5" y="22"/>
                    <a:pt x="7" y="18"/>
                  </a:cubicBezTo>
                  <a:cubicBezTo>
                    <a:pt x="8" y="15"/>
                    <a:pt x="10" y="10"/>
                    <a:pt x="11" y="8"/>
                  </a:cubicBezTo>
                  <a:cubicBezTo>
                    <a:pt x="12" y="6"/>
                    <a:pt x="14" y="4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1" y="0"/>
                    <a:pt x="11" y="0"/>
                  </a:cubicBezTo>
                  <a:cubicBezTo>
                    <a:pt x="16" y="2"/>
                    <a:pt x="20" y="4"/>
                    <a:pt x="22" y="6"/>
                  </a:cubicBezTo>
                  <a:cubicBezTo>
                    <a:pt x="23" y="6"/>
                    <a:pt x="22" y="8"/>
                    <a:pt x="21" y="8"/>
                  </a:cubicBezTo>
                  <a:cubicBezTo>
                    <a:pt x="21" y="8"/>
                    <a:pt x="21" y="7"/>
                    <a:pt x="20" y="7"/>
                  </a:cubicBezTo>
                  <a:cubicBezTo>
                    <a:pt x="18" y="6"/>
                    <a:pt x="17" y="8"/>
                    <a:pt x="16" y="11"/>
                  </a:cubicBezTo>
                  <a:cubicBezTo>
                    <a:pt x="14" y="14"/>
                    <a:pt x="12" y="18"/>
                    <a:pt x="11" y="20"/>
                  </a:cubicBezTo>
                  <a:cubicBezTo>
                    <a:pt x="9" y="23"/>
                    <a:pt x="9" y="24"/>
                    <a:pt x="11" y="26"/>
                  </a:cubicBezTo>
                  <a:cubicBezTo>
                    <a:pt x="11" y="26"/>
                    <a:pt x="11" y="26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" y="27"/>
                    <a:pt x="3" y="24"/>
                    <a:pt x="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3" name="Freeform 239">
              <a:extLst>
                <a:ext uri="{FF2B5EF4-FFF2-40B4-BE49-F238E27FC236}">
                  <a16:creationId xmlns:a16="http://schemas.microsoft.com/office/drawing/2014/main" id="{292C7656-B637-EDEB-22AB-0119DAAAE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06" y="853"/>
              <a:ext cx="80" cy="78"/>
            </a:xfrm>
            <a:custGeom>
              <a:avLst/>
              <a:gdLst>
                <a:gd name="T0" fmla="*/ 0 w 27"/>
                <a:gd name="T1" fmla="*/ 459 h 26"/>
                <a:gd name="T2" fmla="*/ 53 w 27"/>
                <a:gd name="T3" fmla="*/ 432 h 26"/>
                <a:gd name="T4" fmla="*/ 80 w 27"/>
                <a:gd name="T5" fmla="*/ 432 h 26"/>
                <a:gd name="T6" fmla="*/ 237 w 27"/>
                <a:gd name="T7" fmla="*/ 405 h 26"/>
                <a:gd name="T8" fmla="*/ 412 w 27"/>
                <a:gd name="T9" fmla="*/ 216 h 26"/>
                <a:gd name="T10" fmla="*/ 465 w 27"/>
                <a:gd name="T11" fmla="*/ 54 h 26"/>
                <a:gd name="T12" fmla="*/ 465 w 27"/>
                <a:gd name="T13" fmla="*/ 54 h 26"/>
                <a:gd name="T14" fmla="*/ 492 w 27"/>
                <a:gd name="T15" fmla="*/ 0 h 26"/>
                <a:gd name="T16" fmla="*/ 702 w 27"/>
                <a:gd name="T17" fmla="*/ 243 h 26"/>
                <a:gd name="T18" fmla="*/ 676 w 27"/>
                <a:gd name="T19" fmla="*/ 297 h 26"/>
                <a:gd name="T20" fmla="*/ 649 w 27"/>
                <a:gd name="T21" fmla="*/ 270 h 26"/>
                <a:gd name="T22" fmla="*/ 519 w 27"/>
                <a:gd name="T23" fmla="*/ 297 h 26"/>
                <a:gd name="T24" fmla="*/ 317 w 27"/>
                <a:gd name="T25" fmla="*/ 486 h 26"/>
                <a:gd name="T26" fmla="*/ 264 w 27"/>
                <a:gd name="T27" fmla="*/ 648 h 26"/>
                <a:gd name="T28" fmla="*/ 264 w 27"/>
                <a:gd name="T29" fmla="*/ 675 h 26"/>
                <a:gd name="T30" fmla="*/ 237 w 27"/>
                <a:gd name="T31" fmla="*/ 702 h 26"/>
                <a:gd name="T32" fmla="*/ 0 w 27"/>
                <a:gd name="T33" fmla="*/ 459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6">
                  <a:moveTo>
                    <a:pt x="0" y="17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8"/>
                    <a:pt x="5" y="18"/>
                    <a:pt x="9" y="15"/>
                  </a:cubicBezTo>
                  <a:cubicBezTo>
                    <a:pt x="11" y="13"/>
                    <a:pt x="15" y="9"/>
                    <a:pt x="16" y="8"/>
                  </a:cubicBezTo>
                  <a:cubicBezTo>
                    <a:pt x="18" y="6"/>
                    <a:pt x="20" y="5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19" y="0"/>
                  </a:cubicBezTo>
                  <a:cubicBezTo>
                    <a:pt x="22" y="3"/>
                    <a:pt x="25" y="7"/>
                    <a:pt x="27" y="9"/>
                  </a:cubicBezTo>
                  <a:cubicBezTo>
                    <a:pt x="27" y="10"/>
                    <a:pt x="26" y="11"/>
                    <a:pt x="26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3" y="8"/>
                    <a:pt x="22" y="10"/>
                    <a:pt x="20" y="11"/>
                  </a:cubicBezTo>
                  <a:cubicBezTo>
                    <a:pt x="17" y="14"/>
                    <a:pt x="13" y="17"/>
                    <a:pt x="12" y="18"/>
                  </a:cubicBezTo>
                  <a:cubicBezTo>
                    <a:pt x="9" y="21"/>
                    <a:pt x="8" y="22"/>
                    <a:pt x="10" y="24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4"/>
                    <a:pt x="3" y="20"/>
                    <a:pt x="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4" name="Freeform 240">
              <a:extLst>
                <a:ext uri="{FF2B5EF4-FFF2-40B4-BE49-F238E27FC236}">
                  <a16:creationId xmlns:a16="http://schemas.microsoft.com/office/drawing/2014/main" id="{4D565BCF-87E4-B20F-E168-6A4D22BEA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0" y="1512"/>
              <a:ext cx="81" cy="78"/>
            </a:xfrm>
            <a:custGeom>
              <a:avLst/>
              <a:gdLst>
                <a:gd name="T0" fmla="*/ 216 w 27"/>
                <a:gd name="T1" fmla="*/ 0 h 26"/>
                <a:gd name="T2" fmla="*/ 270 w 27"/>
                <a:gd name="T3" fmla="*/ 27 h 26"/>
                <a:gd name="T4" fmla="*/ 243 w 27"/>
                <a:gd name="T5" fmla="*/ 54 h 26"/>
                <a:gd name="T6" fmla="*/ 297 w 27"/>
                <a:gd name="T7" fmla="*/ 216 h 26"/>
                <a:gd name="T8" fmla="*/ 513 w 27"/>
                <a:gd name="T9" fmla="*/ 405 h 26"/>
                <a:gd name="T10" fmla="*/ 675 w 27"/>
                <a:gd name="T11" fmla="*/ 432 h 26"/>
                <a:gd name="T12" fmla="*/ 702 w 27"/>
                <a:gd name="T13" fmla="*/ 405 h 26"/>
                <a:gd name="T14" fmla="*/ 729 w 27"/>
                <a:gd name="T15" fmla="*/ 432 h 26"/>
                <a:gd name="T16" fmla="*/ 513 w 27"/>
                <a:gd name="T17" fmla="*/ 702 h 26"/>
                <a:gd name="T18" fmla="*/ 486 w 27"/>
                <a:gd name="T19" fmla="*/ 648 h 26"/>
                <a:gd name="T20" fmla="*/ 486 w 27"/>
                <a:gd name="T21" fmla="*/ 648 h 26"/>
                <a:gd name="T22" fmla="*/ 432 w 27"/>
                <a:gd name="T23" fmla="*/ 486 h 26"/>
                <a:gd name="T24" fmla="*/ 216 w 27"/>
                <a:gd name="T25" fmla="*/ 297 h 26"/>
                <a:gd name="T26" fmla="*/ 81 w 27"/>
                <a:gd name="T27" fmla="*/ 270 h 26"/>
                <a:gd name="T28" fmla="*/ 54 w 27"/>
                <a:gd name="T29" fmla="*/ 297 h 26"/>
                <a:gd name="T30" fmla="*/ 0 w 27"/>
                <a:gd name="T31" fmla="*/ 243 h 26"/>
                <a:gd name="T32" fmla="*/ 216 w 27"/>
                <a:gd name="T33" fmla="*/ 0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6">
                  <a:moveTo>
                    <a:pt x="8" y="0"/>
                  </a:moveTo>
                  <a:cubicBezTo>
                    <a:pt x="9" y="0"/>
                    <a:pt x="9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4"/>
                    <a:pt x="8" y="5"/>
                    <a:pt x="11" y="8"/>
                  </a:cubicBezTo>
                  <a:cubicBezTo>
                    <a:pt x="13" y="10"/>
                    <a:pt x="18" y="13"/>
                    <a:pt x="19" y="15"/>
                  </a:cubicBezTo>
                  <a:cubicBezTo>
                    <a:pt x="21" y="16"/>
                    <a:pt x="23" y="18"/>
                    <a:pt x="25" y="16"/>
                  </a:cubicBezTo>
                  <a:cubicBezTo>
                    <a:pt x="25" y="16"/>
                    <a:pt x="25" y="15"/>
                    <a:pt x="26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4" y="20"/>
                    <a:pt x="21" y="24"/>
                    <a:pt x="19" y="26"/>
                  </a:cubicBezTo>
                  <a:cubicBezTo>
                    <a:pt x="19" y="26"/>
                    <a:pt x="18" y="25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21"/>
                    <a:pt x="18" y="20"/>
                    <a:pt x="16" y="18"/>
                  </a:cubicBezTo>
                  <a:cubicBezTo>
                    <a:pt x="13" y="16"/>
                    <a:pt x="10" y="13"/>
                    <a:pt x="8" y="11"/>
                  </a:cubicBezTo>
                  <a:cubicBezTo>
                    <a:pt x="5" y="9"/>
                    <a:pt x="4" y="8"/>
                    <a:pt x="3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2" y="7"/>
                    <a:pt x="6" y="3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5" name="Freeform 241">
              <a:extLst>
                <a:ext uri="{FF2B5EF4-FFF2-40B4-BE49-F238E27FC236}">
                  <a16:creationId xmlns:a16="http://schemas.microsoft.com/office/drawing/2014/main" id="{05FB86CF-3FEF-C27A-10F1-45A75641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3" y="1692"/>
              <a:ext cx="42" cy="75"/>
            </a:xfrm>
            <a:custGeom>
              <a:avLst/>
              <a:gdLst>
                <a:gd name="T0" fmla="*/ 378 w 14"/>
                <a:gd name="T1" fmla="*/ 0 h 25"/>
                <a:gd name="T2" fmla="*/ 378 w 14"/>
                <a:gd name="T3" fmla="*/ 54 h 25"/>
                <a:gd name="T4" fmla="*/ 324 w 14"/>
                <a:gd name="T5" fmla="*/ 54 h 25"/>
                <a:gd name="T6" fmla="*/ 243 w 14"/>
                <a:gd name="T7" fmla="*/ 189 h 25"/>
                <a:gd name="T8" fmla="*/ 243 w 14"/>
                <a:gd name="T9" fmla="*/ 486 h 25"/>
                <a:gd name="T10" fmla="*/ 324 w 14"/>
                <a:gd name="T11" fmla="*/ 621 h 25"/>
                <a:gd name="T12" fmla="*/ 351 w 14"/>
                <a:gd name="T13" fmla="*/ 621 h 25"/>
                <a:gd name="T14" fmla="*/ 351 w 14"/>
                <a:gd name="T15" fmla="*/ 675 h 25"/>
                <a:gd name="T16" fmla="*/ 27 w 14"/>
                <a:gd name="T17" fmla="*/ 675 h 25"/>
                <a:gd name="T18" fmla="*/ 27 w 14"/>
                <a:gd name="T19" fmla="*/ 621 h 25"/>
                <a:gd name="T20" fmla="*/ 54 w 14"/>
                <a:gd name="T21" fmla="*/ 621 h 25"/>
                <a:gd name="T22" fmla="*/ 108 w 14"/>
                <a:gd name="T23" fmla="*/ 486 h 25"/>
                <a:gd name="T24" fmla="*/ 135 w 14"/>
                <a:gd name="T25" fmla="*/ 189 h 25"/>
                <a:gd name="T26" fmla="*/ 54 w 14"/>
                <a:gd name="T27" fmla="*/ 54 h 25"/>
                <a:gd name="T28" fmla="*/ 27 w 14"/>
                <a:gd name="T29" fmla="*/ 54 h 25"/>
                <a:gd name="T30" fmla="*/ 27 w 14"/>
                <a:gd name="T31" fmla="*/ 0 h 25"/>
                <a:gd name="T32" fmla="*/ 378 w 14"/>
                <a:gd name="T33" fmla="*/ 0 h 2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25">
                  <a:moveTo>
                    <a:pt x="14" y="0"/>
                  </a:moveTo>
                  <a:cubicBezTo>
                    <a:pt x="14" y="1"/>
                    <a:pt x="14" y="2"/>
                    <a:pt x="14" y="2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0" y="3"/>
                    <a:pt x="10" y="3"/>
                    <a:pt x="9" y="7"/>
                  </a:cubicBezTo>
                  <a:cubicBezTo>
                    <a:pt x="9" y="10"/>
                    <a:pt x="9" y="16"/>
                    <a:pt x="9" y="18"/>
                  </a:cubicBezTo>
                  <a:cubicBezTo>
                    <a:pt x="9" y="20"/>
                    <a:pt x="9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4"/>
                    <a:pt x="13" y="25"/>
                    <a:pt x="13" y="25"/>
                  </a:cubicBezTo>
                  <a:cubicBezTo>
                    <a:pt x="8" y="25"/>
                    <a:pt x="4" y="25"/>
                    <a:pt x="1" y="25"/>
                  </a:cubicBezTo>
                  <a:cubicBezTo>
                    <a:pt x="0" y="25"/>
                    <a:pt x="0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" y="23"/>
                    <a:pt x="4" y="20"/>
                    <a:pt x="4" y="18"/>
                  </a:cubicBezTo>
                  <a:cubicBezTo>
                    <a:pt x="5" y="14"/>
                    <a:pt x="5" y="9"/>
                    <a:pt x="5" y="7"/>
                  </a:cubicBezTo>
                  <a:cubicBezTo>
                    <a:pt x="5" y="3"/>
                    <a:pt x="5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4" y="0"/>
                    <a:pt x="10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6" name="Freeform 242">
              <a:extLst>
                <a:ext uri="{FF2B5EF4-FFF2-40B4-BE49-F238E27FC236}">
                  <a16:creationId xmlns:a16="http://schemas.microsoft.com/office/drawing/2014/main" id="{4CE941B3-B647-A3A8-94D6-E0E0E5D0E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11" y="1566"/>
              <a:ext cx="78" cy="81"/>
            </a:xfrm>
            <a:custGeom>
              <a:avLst/>
              <a:gdLst>
                <a:gd name="T0" fmla="*/ 702 w 26"/>
                <a:gd name="T1" fmla="*/ 216 h 27"/>
                <a:gd name="T2" fmla="*/ 675 w 26"/>
                <a:gd name="T3" fmla="*/ 270 h 27"/>
                <a:gd name="T4" fmla="*/ 648 w 26"/>
                <a:gd name="T5" fmla="*/ 243 h 27"/>
                <a:gd name="T6" fmla="*/ 486 w 26"/>
                <a:gd name="T7" fmla="*/ 297 h 27"/>
                <a:gd name="T8" fmla="*/ 297 w 26"/>
                <a:gd name="T9" fmla="*/ 513 h 27"/>
                <a:gd name="T10" fmla="*/ 270 w 26"/>
                <a:gd name="T11" fmla="*/ 675 h 27"/>
                <a:gd name="T12" fmla="*/ 297 w 26"/>
                <a:gd name="T13" fmla="*/ 675 h 27"/>
                <a:gd name="T14" fmla="*/ 243 w 26"/>
                <a:gd name="T15" fmla="*/ 729 h 27"/>
                <a:gd name="T16" fmla="*/ 0 w 26"/>
                <a:gd name="T17" fmla="*/ 513 h 27"/>
                <a:gd name="T18" fmla="*/ 54 w 26"/>
                <a:gd name="T19" fmla="*/ 459 h 27"/>
                <a:gd name="T20" fmla="*/ 54 w 26"/>
                <a:gd name="T21" fmla="*/ 486 h 27"/>
                <a:gd name="T22" fmla="*/ 216 w 26"/>
                <a:gd name="T23" fmla="*/ 432 h 27"/>
                <a:gd name="T24" fmla="*/ 405 w 26"/>
                <a:gd name="T25" fmla="*/ 216 h 27"/>
                <a:gd name="T26" fmla="*/ 432 w 26"/>
                <a:gd name="T27" fmla="*/ 54 h 27"/>
                <a:gd name="T28" fmla="*/ 405 w 26"/>
                <a:gd name="T29" fmla="*/ 27 h 27"/>
                <a:gd name="T30" fmla="*/ 459 w 26"/>
                <a:gd name="T31" fmla="*/ 0 h 27"/>
                <a:gd name="T32" fmla="*/ 702 w 26"/>
                <a:gd name="T33" fmla="*/ 216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6" h="27">
                  <a:moveTo>
                    <a:pt x="26" y="8"/>
                  </a:moveTo>
                  <a:cubicBezTo>
                    <a:pt x="26" y="9"/>
                    <a:pt x="25" y="9"/>
                    <a:pt x="25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2" y="8"/>
                    <a:pt x="21" y="8"/>
                    <a:pt x="18" y="11"/>
                  </a:cubicBezTo>
                  <a:cubicBezTo>
                    <a:pt x="16" y="13"/>
                    <a:pt x="13" y="17"/>
                    <a:pt x="11" y="19"/>
                  </a:cubicBezTo>
                  <a:cubicBezTo>
                    <a:pt x="10" y="21"/>
                    <a:pt x="8" y="23"/>
                    <a:pt x="10" y="25"/>
                  </a:cubicBezTo>
                  <a:cubicBezTo>
                    <a:pt x="10" y="25"/>
                    <a:pt x="10" y="25"/>
                    <a:pt x="11" y="25"/>
                  </a:cubicBezTo>
                  <a:cubicBezTo>
                    <a:pt x="11" y="26"/>
                    <a:pt x="10" y="27"/>
                    <a:pt x="9" y="27"/>
                  </a:cubicBezTo>
                  <a:cubicBezTo>
                    <a:pt x="6" y="24"/>
                    <a:pt x="2" y="21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5" y="20"/>
                    <a:pt x="6" y="18"/>
                    <a:pt x="8" y="16"/>
                  </a:cubicBezTo>
                  <a:cubicBezTo>
                    <a:pt x="10" y="13"/>
                    <a:pt x="13" y="10"/>
                    <a:pt x="15" y="8"/>
                  </a:cubicBezTo>
                  <a:cubicBezTo>
                    <a:pt x="17" y="5"/>
                    <a:pt x="18" y="4"/>
                    <a:pt x="16" y="2"/>
                  </a:cubicBezTo>
                  <a:cubicBezTo>
                    <a:pt x="16" y="2"/>
                    <a:pt x="16" y="2"/>
                    <a:pt x="15" y="1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9" y="2"/>
                    <a:pt x="23" y="6"/>
                    <a:pt x="2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7" name="Freeform 243">
              <a:extLst>
                <a:ext uri="{FF2B5EF4-FFF2-40B4-BE49-F238E27FC236}">
                  <a16:creationId xmlns:a16="http://schemas.microsoft.com/office/drawing/2014/main" id="{C838CCF9-A0C7-F735-0B91-8EF014F3B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0" y="1021"/>
              <a:ext cx="84" cy="63"/>
            </a:xfrm>
            <a:custGeom>
              <a:avLst/>
              <a:gdLst>
                <a:gd name="T0" fmla="*/ 621 w 28"/>
                <a:gd name="T1" fmla="*/ 567 h 21"/>
                <a:gd name="T2" fmla="*/ 567 w 28"/>
                <a:gd name="T3" fmla="*/ 540 h 21"/>
                <a:gd name="T4" fmla="*/ 594 w 28"/>
                <a:gd name="T5" fmla="*/ 513 h 21"/>
                <a:gd name="T6" fmla="*/ 486 w 28"/>
                <a:gd name="T7" fmla="*/ 405 h 21"/>
                <a:gd name="T8" fmla="*/ 216 w 28"/>
                <a:gd name="T9" fmla="*/ 297 h 21"/>
                <a:gd name="T10" fmla="*/ 54 w 28"/>
                <a:gd name="T11" fmla="*/ 324 h 21"/>
                <a:gd name="T12" fmla="*/ 54 w 28"/>
                <a:gd name="T13" fmla="*/ 351 h 21"/>
                <a:gd name="T14" fmla="*/ 0 w 28"/>
                <a:gd name="T15" fmla="*/ 324 h 21"/>
                <a:gd name="T16" fmla="*/ 108 w 28"/>
                <a:gd name="T17" fmla="*/ 0 h 21"/>
                <a:gd name="T18" fmla="*/ 162 w 28"/>
                <a:gd name="T19" fmla="*/ 27 h 21"/>
                <a:gd name="T20" fmla="*/ 162 w 28"/>
                <a:gd name="T21" fmla="*/ 54 h 21"/>
                <a:gd name="T22" fmla="*/ 270 w 28"/>
                <a:gd name="T23" fmla="*/ 189 h 21"/>
                <a:gd name="T24" fmla="*/ 513 w 28"/>
                <a:gd name="T25" fmla="*/ 270 h 21"/>
                <a:gd name="T26" fmla="*/ 675 w 28"/>
                <a:gd name="T27" fmla="*/ 270 h 21"/>
                <a:gd name="T28" fmla="*/ 702 w 28"/>
                <a:gd name="T29" fmla="*/ 243 h 21"/>
                <a:gd name="T30" fmla="*/ 756 w 28"/>
                <a:gd name="T31" fmla="*/ 270 h 21"/>
                <a:gd name="T32" fmla="*/ 621 w 28"/>
                <a:gd name="T33" fmla="*/ 567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8" h="21">
                  <a:moveTo>
                    <a:pt x="23" y="21"/>
                  </a:moveTo>
                  <a:cubicBezTo>
                    <a:pt x="23" y="21"/>
                    <a:pt x="22" y="21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7"/>
                    <a:pt x="22" y="16"/>
                    <a:pt x="18" y="15"/>
                  </a:cubicBezTo>
                  <a:cubicBezTo>
                    <a:pt x="15" y="14"/>
                    <a:pt x="10" y="12"/>
                    <a:pt x="8" y="11"/>
                  </a:cubicBezTo>
                  <a:cubicBezTo>
                    <a:pt x="6" y="10"/>
                    <a:pt x="3" y="9"/>
                    <a:pt x="2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1" y="13"/>
                    <a:pt x="0" y="12"/>
                    <a:pt x="0" y="12"/>
                  </a:cubicBezTo>
                  <a:cubicBezTo>
                    <a:pt x="1" y="7"/>
                    <a:pt x="3" y="3"/>
                    <a:pt x="4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5"/>
                    <a:pt x="7" y="6"/>
                    <a:pt x="10" y="7"/>
                  </a:cubicBezTo>
                  <a:cubicBezTo>
                    <a:pt x="13" y="8"/>
                    <a:pt x="17" y="10"/>
                    <a:pt x="19" y="10"/>
                  </a:cubicBezTo>
                  <a:cubicBezTo>
                    <a:pt x="23" y="12"/>
                    <a:pt x="24" y="12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7" y="9"/>
                    <a:pt x="28" y="10"/>
                  </a:cubicBezTo>
                  <a:cubicBezTo>
                    <a:pt x="27" y="12"/>
                    <a:pt x="24" y="18"/>
                    <a:pt x="23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8" name="Freeform 244">
              <a:extLst>
                <a:ext uri="{FF2B5EF4-FFF2-40B4-BE49-F238E27FC236}">
                  <a16:creationId xmlns:a16="http://schemas.microsoft.com/office/drawing/2014/main" id="{1185670B-75F1-B81A-A110-EF2673687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7" y="907"/>
              <a:ext cx="84" cy="96"/>
            </a:xfrm>
            <a:custGeom>
              <a:avLst/>
              <a:gdLst>
                <a:gd name="T0" fmla="*/ 297 w 28"/>
                <a:gd name="T1" fmla="*/ 864 h 32"/>
                <a:gd name="T2" fmla="*/ 0 w 28"/>
                <a:gd name="T3" fmla="*/ 405 h 32"/>
                <a:gd name="T4" fmla="*/ 54 w 28"/>
                <a:gd name="T5" fmla="*/ 378 h 32"/>
                <a:gd name="T6" fmla="*/ 81 w 28"/>
                <a:gd name="T7" fmla="*/ 378 h 32"/>
                <a:gd name="T8" fmla="*/ 216 w 28"/>
                <a:gd name="T9" fmla="*/ 351 h 32"/>
                <a:gd name="T10" fmla="*/ 459 w 28"/>
                <a:gd name="T11" fmla="*/ 216 h 32"/>
                <a:gd name="T12" fmla="*/ 540 w 28"/>
                <a:gd name="T13" fmla="*/ 81 h 32"/>
                <a:gd name="T14" fmla="*/ 513 w 28"/>
                <a:gd name="T15" fmla="*/ 54 h 32"/>
                <a:gd name="T16" fmla="*/ 567 w 28"/>
                <a:gd name="T17" fmla="*/ 0 h 32"/>
                <a:gd name="T18" fmla="*/ 756 w 28"/>
                <a:gd name="T19" fmla="*/ 270 h 32"/>
                <a:gd name="T20" fmla="*/ 702 w 28"/>
                <a:gd name="T21" fmla="*/ 324 h 32"/>
                <a:gd name="T22" fmla="*/ 675 w 28"/>
                <a:gd name="T23" fmla="*/ 297 h 32"/>
                <a:gd name="T24" fmla="*/ 540 w 28"/>
                <a:gd name="T25" fmla="*/ 324 h 32"/>
                <a:gd name="T26" fmla="*/ 297 w 28"/>
                <a:gd name="T27" fmla="*/ 486 h 32"/>
                <a:gd name="T28" fmla="*/ 216 w 28"/>
                <a:gd name="T29" fmla="*/ 594 h 32"/>
                <a:gd name="T30" fmla="*/ 270 w 28"/>
                <a:gd name="T31" fmla="*/ 675 h 32"/>
                <a:gd name="T32" fmla="*/ 324 w 28"/>
                <a:gd name="T33" fmla="*/ 729 h 32"/>
                <a:gd name="T34" fmla="*/ 432 w 28"/>
                <a:gd name="T35" fmla="*/ 756 h 32"/>
                <a:gd name="T36" fmla="*/ 486 w 28"/>
                <a:gd name="T37" fmla="*/ 729 h 32"/>
                <a:gd name="T38" fmla="*/ 513 w 28"/>
                <a:gd name="T39" fmla="*/ 783 h 32"/>
                <a:gd name="T40" fmla="*/ 297 w 28"/>
                <a:gd name="T41" fmla="*/ 864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32">
                  <a:moveTo>
                    <a:pt x="11" y="32"/>
                  </a:moveTo>
                  <a:cubicBezTo>
                    <a:pt x="7" y="25"/>
                    <a:pt x="2" y="18"/>
                    <a:pt x="0" y="15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2" y="14"/>
                    <a:pt x="2" y="14"/>
                    <a:pt x="3" y="14"/>
                  </a:cubicBezTo>
                  <a:cubicBezTo>
                    <a:pt x="4" y="16"/>
                    <a:pt x="5" y="16"/>
                    <a:pt x="8" y="13"/>
                  </a:cubicBezTo>
                  <a:cubicBezTo>
                    <a:pt x="11" y="12"/>
                    <a:pt x="15" y="9"/>
                    <a:pt x="17" y="8"/>
                  </a:cubicBezTo>
                  <a:cubicBezTo>
                    <a:pt x="19" y="6"/>
                    <a:pt x="21" y="5"/>
                    <a:pt x="20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0"/>
                    <a:pt x="21" y="0"/>
                  </a:cubicBezTo>
                  <a:cubicBezTo>
                    <a:pt x="24" y="4"/>
                    <a:pt x="26" y="8"/>
                    <a:pt x="28" y="10"/>
                  </a:cubicBezTo>
                  <a:cubicBezTo>
                    <a:pt x="28" y="11"/>
                    <a:pt x="27" y="12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ubicBezTo>
                    <a:pt x="24" y="9"/>
                    <a:pt x="22" y="10"/>
                    <a:pt x="20" y="12"/>
                  </a:cubicBezTo>
                  <a:cubicBezTo>
                    <a:pt x="17" y="14"/>
                    <a:pt x="14" y="16"/>
                    <a:pt x="11" y="18"/>
                  </a:cubicBezTo>
                  <a:cubicBezTo>
                    <a:pt x="8" y="20"/>
                    <a:pt x="7" y="20"/>
                    <a:pt x="8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0" y="25"/>
                    <a:pt x="11" y="27"/>
                    <a:pt x="12" y="27"/>
                  </a:cubicBezTo>
                  <a:cubicBezTo>
                    <a:pt x="13" y="28"/>
                    <a:pt x="15" y="28"/>
                    <a:pt x="16" y="28"/>
                  </a:cubicBezTo>
                  <a:cubicBezTo>
                    <a:pt x="16" y="28"/>
                    <a:pt x="17" y="27"/>
                    <a:pt x="18" y="27"/>
                  </a:cubicBezTo>
                  <a:cubicBezTo>
                    <a:pt x="18" y="27"/>
                    <a:pt x="19" y="28"/>
                    <a:pt x="19" y="29"/>
                  </a:cubicBezTo>
                  <a:cubicBezTo>
                    <a:pt x="17" y="30"/>
                    <a:pt x="14" y="31"/>
                    <a:pt x="1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9" name="Freeform 245">
              <a:extLst>
                <a:ext uri="{FF2B5EF4-FFF2-40B4-BE49-F238E27FC236}">
                  <a16:creationId xmlns:a16="http://schemas.microsoft.com/office/drawing/2014/main" id="{DAF9BB6E-EE61-40AA-8B6D-E1390A608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92" y="991"/>
              <a:ext cx="84" cy="87"/>
            </a:xfrm>
            <a:custGeom>
              <a:avLst/>
              <a:gdLst>
                <a:gd name="T0" fmla="*/ 216 w 28"/>
                <a:gd name="T1" fmla="*/ 783 h 29"/>
                <a:gd name="T2" fmla="*/ 0 w 28"/>
                <a:gd name="T3" fmla="*/ 297 h 29"/>
                <a:gd name="T4" fmla="*/ 54 w 28"/>
                <a:gd name="T5" fmla="*/ 270 h 29"/>
                <a:gd name="T6" fmla="*/ 54 w 28"/>
                <a:gd name="T7" fmla="*/ 297 h 29"/>
                <a:gd name="T8" fmla="*/ 216 w 28"/>
                <a:gd name="T9" fmla="*/ 297 h 29"/>
                <a:gd name="T10" fmla="*/ 486 w 28"/>
                <a:gd name="T11" fmla="*/ 189 h 29"/>
                <a:gd name="T12" fmla="*/ 567 w 28"/>
                <a:gd name="T13" fmla="*/ 54 h 29"/>
                <a:gd name="T14" fmla="*/ 567 w 28"/>
                <a:gd name="T15" fmla="*/ 27 h 29"/>
                <a:gd name="T16" fmla="*/ 621 w 28"/>
                <a:gd name="T17" fmla="*/ 0 h 29"/>
                <a:gd name="T18" fmla="*/ 756 w 28"/>
                <a:gd name="T19" fmla="*/ 297 h 29"/>
                <a:gd name="T20" fmla="*/ 702 w 28"/>
                <a:gd name="T21" fmla="*/ 324 h 29"/>
                <a:gd name="T22" fmla="*/ 702 w 28"/>
                <a:gd name="T23" fmla="*/ 297 h 29"/>
                <a:gd name="T24" fmla="*/ 540 w 28"/>
                <a:gd name="T25" fmla="*/ 297 h 29"/>
                <a:gd name="T26" fmla="*/ 270 w 28"/>
                <a:gd name="T27" fmla="*/ 405 h 29"/>
                <a:gd name="T28" fmla="*/ 189 w 28"/>
                <a:gd name="T29" fmla="*/ 513 h 29"/>
                <a:gd name="T30" fmla="*/ 189 w 28"/>
                <a:gd name="T31" fmla="*/ 594 h 29"/>
                <a:gd name="T32" fmla="*/ 270 w 28"/>
                <a:gd name="T33" fmla="*/ 675 h 29"/>
                <a:gd name="T34" fmla="*/ 351 w 28"/>
                <a:gd name="T35" fmla="*/ 702 h 29"/>
                <a:gd name="T36" fmla="*/ 405 w 28"/>
                <a:gd name="T37" fmla="*/ 702 h 29"/>
                <a:gd name="T38" fmla="*/ 405 w 28"/>
                <a:gd name="T39" fmla="*/ 756 h 29"/>
                <a:gd name="T40" fmla="*/ 216 w 28"/>
                <a:gd name="T41" fmla="*/ 783 h 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29">
                  <a:moveTo>
                    <a:pt x="8" y="29"/>
                  </a:moveTo>
                  <a:cubicBezTo>
                    <a:pt x="5" y="22"/>
                    <a:pt x="1" y="14"/>
                    <a:pt x="0" y="11"/>
                  </a:cubicBezTo>
                  <a:cubicBezTo>
                    <a:pt x="0" y="10"/>
                    <a:pt x="1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3"/>
                    <a:pt x="4" y="13"/>
                    <a:pt x="8" y="11"/>
                  </a:cubicBezTo>
                  <a:cubicBezTo>
                    <a:pt x="11" y="10"/>
                    <a:pt x="16" y="7"/>
                    <a:pt x="18" y="7"/>
                  </a:cubicBezTo>
                  <a:cubicBezTo>
                    <a:pt x="20" y="6"/>
                    <a:pt x="22" y="5"/>
                    <a:pt x="21" y="2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1" y="1"/>
                    <a:pt x="22" y="0"/>
                    <a:pt x="23" y="0"/>
                  </a:cubicBezTo>
                  <a:cubicBezTo>
                    <a:pt x="25" y="5"/>
                    <a:pt x="27" y="9"/>
                    <a:pt x="28" y="11"/>
                  </a:cubicBezTo>
                  <a:cubicBezTo>
                    <a:pt x="28" y="12"/>
                    <a:pt x="27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4" y="9"/>
                    <a:pt x="22" y="10"/>
                    <a:pt x="20" y="11"/>
                  </a:cubicBezTo>
                  <a:cubicBezTo>
                    <a:pt x="16" y="13"/>
                    <a:pt x="13" y="14"/>
                    <a:pt x="10" y="15"/>
                  </a:cubicBezTo>
                  <a:cubicBezTo>
                    <a:pt x="7" y="17"/>
                    <a:pt x="6" y="17"/>
                    <a:pt x="7" y="19"/>
                  </a:cubicBezTo>
                  <a:cubicBezTo>
                    <a:pt x="7" y="20"/>
                    <a:pt x="7" y="21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4" y="26"/>
                    <a:pt x="15" y="26"/>
                  </a:cubicBezTo>
                  <a:cubicBezTo>
                    <a:pt x="15" y="26"/>
                    <a:pt x="16" y="27"/>
                    <a:pt x="15" y="28"/>
                  </a:cubicBezTo>
                  <a:cubicBezTo>
                    <a:pt x="14" y="29"/>
                    <a:pt x="11" y="29"/>
                    <a:pt x="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0" name="Freeform 246">
              <a:extLst>
                <a:ext uri="{FF2B5EF4-FFF2-40B4-BE49-F238E27FC236}">
                  <a16:creationId xmlns:a16="http://schemas.microsoft.com/office/drawing/2014/main" id="{FC71641C-641C-269B-66CE-E4173959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5" y="710"/>
              <a:ext cx="69" cy="90"/>
            </a:xfrm>
            <a:custGeom>
              <a:avLst/>
              <a:gdLst>
                <a:gd name="T0" fmla="*/ 0 w 23"/>
                <a:gd name="T1" fmla="*/ 648 h 30"/>
                <a:gd name="T2" fmla="*/ 27 w 23"/>
                <a:gd name="T3" fmla="*/ 459 h 30"/>
                <a:gd name="T4" fmla="*/ 81 w 23"/>
                <a:gd name="T5" fmla="*/ 486 h 30"/>
                <a:gd name="T6" fmla="*/ 189 w 23"/>
                <a:gd name="T7" fmla="*/ 702 h 30"/>
                <a:gd name="T8" fmla="*/ 351 w 23"/>
                <a:gd name="T9" fmla="*/ 648 h 30"/>
                <a:gd name="T10" fmla="*/ 270 w 23"/>
                <a:gd name="T11" fmla="*/ 459 h 30"/>
                <a:gd name="T12" fmla="*/ 135 w 23"/>
                <a:gd name="T13" fmla="*/ 216 h 30"/>
                <a:gd name="T14" fmla="*/ 432 w 23"/>
                <a:gd name="T15" fmla="*/ 81 h 30"/>
                <a:gd name="T16" fmla="*/ 594 w 23"/>
                <a:gd name="T17" fmla="*/ 162 h 30"/>
                <a:gd name="T18" fmla="*/ 567 w 23"/>
                <a:gd name="T19" fmla="*/ 324 h 30"/>
                <a:gd name="T20" fmla="*/ 513 w 23"/>
                <a:gd name="T21" fmla="*/ 324 h 30"/>
                <a:gd name="T22" fmla="*/ 432 w 23"/>
                <a:gd name="T23" fmla="*/ 162 h 30"/>
                <a:gd name="T24" fmla="*/ 270 w 23"/>
                <a:gd name="T25" fmla="*/ 216 h 30"/>
                <a:gd name="T26" fmla="*/ 378 w 23"/>
                <a:gd name="T27" fmla="*/ 378 h 30"/>
                <a:gd name="T28" fmla="*/ 486 w 23"/>
                <a:gd name="T29" fmla="*/ 648 h 30"/>
                <a:gd name="T30" fmla="*/ 189 w 23"/>
                <a:gd name="T31" fmla="*/ 756 h 30"/>
                <a:gd name="T32" fmla="*/ 0 w 23"/>
                <a:gd name="T33" fmla="*/ 648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30">
                  <a:moveTo>
                    <a:pt x="0" y="24"/>
                  </a:moveTo>
                  <a:cubicBezTo>
                    <a:pt x="0" y="21"/>
                    <a:pt x="0" y="19"/>
                    <a:pt x="1" y="17"/>
                  </a:cubicBezTo>
                  <a:cubicBezTo>
                    <a:pt x="1" y="17"/>
                    <a:pt x="3" y="17"/>
                    <a:pt x="3" y="18"/>
                  </a:cubicBezTo>
                  <a:cubicBezTo>
                    <a:pt x="3" y="20"/>
                    <a:pt x="2" y="24"/>
                    <a:pt x="7" y="26"/>
                  </a:cubicBezTo>
                  <a:cubicBezTo>
                    <a:pt x="10" y="27"/>
                    <a:pt x="12" y="25"/>
                    <a:pt x="13" y="24"/>
                  </a:cubicBezTo>
                  <a:cubicBezTo>
                    <a:pt x="14" y="21"/>
                    <a:pt x="12" y="19"/>
                    <a:pt x="10" y="17"/>
                  </a:cubicBezTo>
                  <a:cubicBezTo>
                    <a:pt x="5" y="13"/>
                    <a:pt x="5" y="10"/>
                    <a:pt x="5" y="8"/>
                  </a:cubicBezTo>
                  <a:cubicBezTo>
                    <a:pt x="5" y="5"/>
                    <a:pt x="8" y="0"/>
                    <a:pt x="16" y="3"/>
                  </a:cubicBezTo>
                  <a:cubicBezTo>
                    <a:pt x="20" y="4"/>
                    <a:pt x="21" y="6"/>
                    <a:pt x="22" y="6"/>
                  </a:cubicBezTo>
                  <a:cubicBezTo>
                    <a:pt x="23" y="7"/>
                    <a:pt x="22" y="11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20" y="7"/>
                    <a:pt x="16" y="6"/>
                  </a:cubicBezTo>
                  <a:cubicBezTo>
                    <a:pt x="12" y="4"/>
                    <a:pt x="10" y="6"/>
                    <a:pt x="10" y="8"/>
                  </a:cubicBezTo>
                  <a:cubicBezTo>
                    <a:pt x="10" y="9"/>
                    <a:pt x="11" y="10"/>
                    <a:pt x="14" y="14"/>
                  </a:cubicBezTo>
                  <a:cubicBezTo>
                    <a:pt x="16" y="16"/>
                    <a:pt x="19" y="19"/>
                    <a:pt x="18" y="24"/>
                  </a:cubicBezTo>
                  <a:cubicBezTo>
                    <a:pt x="16" y="28"/>
                    <a:pt x="12" y="30"/>
                    <a:pt x="7" y="28"/>
                  </a:cubicBezTo>
                  <a:cubicBezTo>
                    <a:pt x="2" y="26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1" name="Freeform 247">
              <a:extLst>
                <a:ext uri="{FF2B5EF4-FFF2-40B4-BE49-F238E27FC236}">
                  <a16:creationId xmlns:a16="http://schemas.microsoft.com/office/drawing/2014/main" id="{BF3BE0C1-7329-D201-3F41-A71AF7723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9" y="1686"/>
              <a:ext cx="60" cy="81"/>
            </a:xfrm>
            <a:custGeom>
              <a:avLst/>
              <a:gdLst>
                <a:gd name="T0" fmla="*/ 459 w 20"/>
                <a:gd name="T1" fmla="*/ 27 h 27"/>
                <a:gd name="T2" fmla="*/ 513 w 20"/>
                <a:gd name="T3" fmla="*/ 189 h 27"/>
                <a:gd name="T4" fmla="*/ 432 w 20"/>
                <a:gd name="T5" fmla="*/ 216 h 27"/>
                <a:gd name="T6" fmla="*/ 243 w 20"/>
                <a:gd name="T7" fmla="*/ 81 h 27"/>
                <a:gd name="T8" fmla="*/ 135 w 20"/>
                <a:gd name="T9" fmla="*/ 189 h 27"/>
                <a:gd name="T10" fmla="*/ 297 w 20"/>
                <a:gd name="T11" fmla="*/ 324 h 27"/>
                <a:gd name="T12" fmla="*/ 513 w 20"/>
                <a:gd name="T13" fmla="*/ 459 h 27"/>
                <a:gd name="T14" fmla="*/ 324 w 20"/>
                <a:gd name="T15" fmla="*/ 729 h 27"/>
                <a:gd name="T16" fmla="*/ 108 w 20"/>
                <a:gd name="T17" fmla="*/ 729 h 27"/>
                <a:gd name="T18" fmla="*/ 81 w 20"/>
                <a:gd name="T19" fmla="*/ 567 h 27"/>
                <a:gd name="T20" fmla="*/ 135 w 20"/>
                <a:gd name="T21" fmla="*/ 540 h 27"/>
                <a:gd name="T22" fmla="*/ 297 w 20"/>
                <a:gd name="T23" fmla="*/ 648 h 27"/>
                <a:gd name="T24" fmla="*/ 405 w 20"/>
                <a:gd name="T25" fmla="*/ 540 h 27"/>
                <a:gd name="T26" fmla="*/ 243 w 20"/>
                <a:gd name="T27" fmla="*/ 432 h 27"/>
                <a:gd name="T28" fmla="*/ 27 w 20"/>
                <a:gd name="T29" fmla="*/ 243 h 27"/>
                <a:gd name="T30" fmla="*/ 243 w 20"/>
                <a:gd name="T31" fmla="*/ 0 h 27"/>
                <a:gd name="T32" fmla="*/ 459 w 20"/>
                <a:gd name="T33" fmla="*/ 27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" h="27">
                  <a:moveTo>
                    <a:pt x="17" y="1"/>
                  </a:moveTo>
                  <a:cubicBezTo>
                    <a:pt x="18" y="3"/>
                    <a:pt x="18" y="6"/>
                    <a:pt x="19" y="7"/>
                  </a:cubicBezTo>
                  <a:cubicBezTo>
                    <a:pt x="18" y="8"/>
                    <a:pt x="17" y="8"/>
                    <a:pt x="16" y="8"/>
                  </a:cubicBezTo>
                  <a:cubicBezTo>
                    <a:pt x="15" y="6"/>
                    <a:pt x="14" y="2"/>
                    <a:pt x="9" y="3"/>
                  </a:cubicBezTo>
                  <a:cubicBezTo>
                    <a:pt x="6" y="3"/>
                    <a:pt x="5" y="5"/>
                    <a:pt x="5" y="7"/>
                  </a:cubicBezTo>
                  <a:cubicBezTo>
                    <a:pt x="5" y="9"/>
                    <a:pt x="7" y="10"/>
                    <a:pt x="11" y="12"/>
                  </a:cubicBezTo>
                  <a:cubicBezTo>
                    <a:pt x="17" y="13"/>
                    <a:pt x="18" y="15"/>
                    <a:pt x="19" y="17"/>
                  </a:cubicBezTo>
                  <a:cubicBezTo>
                    <a:pt x="20" y="20"/>
                    <a:pt x="20" y="26"/>
                    <a:pt x="12" y="27"/>
                  </a:cubicBezTo>
                  <a:cubicBezTo>
                    <a:pt x="8" y="27"/>
                    <a:pt x="6" y="27"/>
                    <a:pt x="4" y="27"/>
                  </a:cubicBezTo>
                  <a:cubicBezTo>
                    <a:pt x="4" y="26"/>
                    <a:pt x="3" y="22"/>
                    <a:pt x="3" y="21"/>
                  </a:cubicBezTo>
                  <a:cubicBezTo>
                    <a:pt x="3" y="20"/>
                    <a:pt x="4" y="20"/>
                    <a:pt x="5" y="20"/>
                  </a:cubicBezTo>
                  <a:cubicBezTo>
                    <a:pt x="5" y="21"/>
                    <a:pt x="6" y="25"/>
                    <a:pt x="11" y="24"/>
                  </a:cubicBezTo>
                  <a:cubicBezTo>
                    <a:pt x="15" y="24"/>
                    <a:pt x="15" y="21"/>
                    <a:pt x="15" y="20"/>
                  </a:cubicBezTo>
                  <a:cubicBezTo>
                    <a:pt x="14" y="18"/>
                    <a:pt x="13" y="18"/>
                    <a:pt x="9" y="16"/>
                  </a:cubicBezTo>
                  <a:cubicBezTo>
                    <a:pt x="5" y="15"/>
                    <a:pt x="1" y="14"/>
                    <a:pt x="1" y="9"/>
                  </a:cubicBezTo>
                  <a:cubicBezTo>
                    <a:pt x="0" y="5"/>
                    <a:pt x="3" y="1"/>
                    <a:pt x="9" y="0"/>
                  </a:cubicBezTo>
                  <a:cubicBezTo>
                    <a:pt x="14" y="0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2" name="Freeform 248">
              <a:extLst>
                <a:ext uri="{FF2B5EF4-FFF2-40B4-BE49-F238E27FC236}">
                  <a16:creationId xmlns:a16="http://schemas.microsoft.com/office/drawing/2014/main" id="{43D08C2A-CDAC-B3CA-73CF-88D77F8A2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4" y="1512"/>
              <a:ext cx="84" cy="84"/>
            </a:xfrm>
            <a:custGeom>
              <a:avLst/>
              <a:gdLst>
                <a:gd name="T0" fmla="*/ 756 w 28"/>
                <a:gd name="T1" fmla="*/ 324 h 28"/>
                <a:gd name="T2" fmla="*/ 648 w 28"/>
                <a:gd name="T3" fmla="*/ 432 h 28"/>
                <a:gd name="T4" fmla="*/ 594 w 28"/>
                <a:gd name="T5" fmla="*/ 405 h 28"/>
                <a:gd name="T6" fmla="*/ 621 w 28"/>
                <a:gd name="T7" fmla="*/ 162 h 28"/>
                <a:gd name="T8" fmla="*/ 459 w 28"/>
                <a:gd name="T9" fmla="*/ 135 h 28"/>
                <a:gd name="T10" fmla="*/ 432 w 28"/>
                <a:gd name="T11" fmla="*/ 351 h 28"/>
                <a:gd name="T12" fmla="*/ 432 w 28"/>
                <a:gd name="T13" fmla="*/ 594 h 28"/>
                <a:gd name="T14" fmla="*/ 108 w 28"/>
                <a:gd name="T15" fmla="*/ 567 h 28"/>
                <a:gd name="T16" fmla="*/ 0 w 28"/>
                <a:gd name="T17" fmla="*/ 405 h 28"/>
                <a:gd name="T18" fmla="*/ 108 w 28"/>
                <a:gd name="T19" fmla="*/ 297 h 28"/>
                <a:gd name="T20" fmla="*/ 135 w 28"/>
                <a:gd name="T21" fmla="*/ 351 h 28"/>
                <a:gd name="T22" fmla="*/ 135 w 28"/>
                <a:gd name="T23" fmla="*/ 513 h 28"/>
                <a:gd name="T24" fmla="*/ 297 w 28"/>
                <a:gd name="T25" fmla="*/ 540 h 28"/>
                <a:gd name="T26" fmla="*/ 297 w 28"/>
                <a:gd name="T27" fmla="*/ 351 h 28"/>
                <a:gd name="T28" fmla="*/ 324 w 28"/>
                <a:gd name="T29" fmla="*/ 81 h 28"/>
                <a:gd name="T30" fmla="*/ 648 w 28"/>
                <a:gd name="T31" fmla="*/ 108 h 28"/>
                <a:gd name="T32" fmla="*/ 756 w 28"/>
                <a:gd name="T33" fmla="*/ 324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8" h="28">
                  <a:moveTo>
                    <a:pt x="28" y="12"/>
                  </a:moveTo>
                  <a:cubicBezTo>
                    <a:pt x="27" y="14"/>
                    <a:pt x="25" y="15"/>
                    <a:pt x="24" y="16"/>
                  </a:cubicBezTo>
                  <a:cubicBezTo>
                    <a:pt x="23" y="16"/>
                    <a:pt x="23" y="16"/>
                    <a:pt x="22" y="15"/>
                  </a:cubicBezTo>
                  <a:cubicBezTo>
                    <a:pt x="23" y="13"/>
                    <a:pt x="26" y="10"/>
                    <a:pt x="23" y="6"/>
                  </a:cubicBezTo>
                  <a:cubicBezTo>
                    <a:pt x="21" y="4"/>
                    <a:pt x="18" y="4"/>
                    <a:pt x="17" y="5"/>
                  </a:cubicBezTo>
                  <a:cubicBezTo>
                    <a:pt x="15" y="7"/>
                    <a:pt x="15" y="9"/>
                    <a:pt x="16" y="13"/>
                  </a:cubicBezTo>
                  <a:cubicBezTo>
                    <a:pt x="18" y="18"/>
                    <a:pt x="17" y="21"/>
                    <a:pt x="16" y="22"/>
                  </a:cubicBezTo>
                  <a:cubicBezTo>
                    <a:pt x="14" y="25"/>
                    <a:pt x="9" y="28"/>
                    <a:pt x="4" y="21"/>
                  </a:cubicBezTo>
                  <a:cubicBezTo>
                    <a:pt x="1" y="18"/>
                    <a:pt x="1" y="17"/>
                    <a:pt x="0" y="15"/>
                  </a:cubicBezTo>
                  <a:cubicBezTo>
                    <a:pt x="0" y="15"/>
                    <a:pt x="3" y="12"/>
                    <a:pt x="4" y="11"/>
                  </a:cubicBezTo>
                  <a:cubicBezTo>
                    <a:pt x="5" y="11"/>
                    <a:pt x="5" y="12"/>
                    <a:pt x="5" y="13"/>
                  </a:cubicBezTo>
                  <a:cubicBezTo>
                    <a:pt x="5" y="13"/>
                    <a:pt x="2" y="16"/>
                    <a:pt x="5" y="19"/>
                  </a:cubicBezTo>
                  <a:cubicBezTo>
                    <a:pt x="8" y="23"/>
                    <a:pt x="10" y="21"/>
                    <a:pt x="11" y="20"/>
                  </a:cubicBezTo>
                  <a:cubicBezTo>
                    <a:pt x="13" y="19"/>
                    <a:pt x="12" y="18"/>
                    <a:pt x="11" y="13"/>
                  </a:cubicBezTo>
                  <a:cubicBezTo>
                    <a:pt x="10" y="10"/>
                    <a:pt x="9" y="6"/>
                    <a:pt x="12" y="3"/>
                  </a:cubicBezTo>
                  <a:cubicBezTo>
                    <a:pt x="16" y="0"/>
                    <a:pt x="21" y="0"/>
                    <a:pt x="24" y="4"/>
                  </a:cubicBezTo>
                  <a:cubicBezTo>
                    <a:pt x="28" y="8"/>
                    <a:pt x="28" y="12"/>
                    <a:pt x="2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3" name="Freeform 249">
              <a:extLst>
                <a:ext uri="{FF2B5EF4-FFF2-40B4-BE49-F238E27FC236}">
                  <a16:creationId xmlns:a16="http://schemas.microsoft.com/office/drawing/2014/main" id="{24700D91-6E15-4BAF-816E-85B404757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3" y="746"/>
              <a:ext cx="69" cy="83"/>
            </a:xfrm>
            <a:custGeom>
              <a:avLst/>
              <a:gdLst>
                <a:gd name="T0" fmla="*/ 324 w 23"/>
                <a:gd name="T1" fmla="*/ 729 h 28"/>
                <a:gd name="T2" fmla="*/ 297 w 23"/>
                <a:gd name="T3" fmla="*/ 676 h 28"/>
                <a:gd name="T4" fmla="*/ 324 w 23"/>
                <a:gd name="T5" fmla="*/ 649 h 28"/>
                <a:gd name="T6" fmla="*/ 324 w 23"/>
                <a:gd name="T7" fmla="*/ 492 h 28"/>
                <a:gd name="T8" fmla="*/ 189 w 23"/>
                <a:gd name="T9" fmla="*/ 264 h 28"/>
                <a:gd name="T10" fmla="*/ 54 w 23"/>
                <a:gd name="T11" fmla="*/ 184 h 28"/>
                <a:gd name="T12" fmla="*/ 27 w 23"/>
                <a:gd name="T13" fmla="*/ 184 h 28"/>
                <a:gd name="T14" fmla="*/ 0 w 23"/>
                <a:gd name="T15" fmla="*/ 157 h 28"/>
                <a:gd name="T16" fmla="*/ 297 w 23"/>
                <a:gd name="T17" fmla="*/ 0 h 28"/>
                <a:gd name="T18" fmla="*/ 324 w 23"/>
                <a:gd name="T19" fmla="*/ 53 h 28"/>
                <a:gd name="T20" fmla="*/ 297 w 23"/>
                <a:gd name="T21" fmla="*/ 53 h 28"/>
                <a:gd name="T22" fmla="*/ 297 w 23"/>
                <a:gd name="T23" fmla="*/ 210 h 28"/>
                <a:gd name="T24" fmla="*/ 432 w 23"/>
                <a:gd name="T25" fmla="*/ 439 h 28"/>
                <a:gd name="T26" fmla="*/ 540 w 23"/>
                <a:gd name="T27" fmla="*/ 545 h 28"/>
                <a:gd name="T28" fmla="*/ 594 w 23"/>
                <a:gd name="T29" fmla="*/ 519 h 28"/>
                <a:gd name="T30" fmla="*/ 621 w 23"/>
                <a:gd name="T31" fmla="*/ 572 h 28"/>
                <a:gd name="T32" fmla="*/ 324 w 23"/>
                <a:gd name="T33" fmla="*/ 729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28">
                  <a:moveTo>
                    <a:pt x="12" y="28"/>
                  </a:moveTo>
                  <a:cubicBezTo>
                    <a:pt x="11" y="28"/>
                    <a:pt x="11" y="27"/>
                    <a:pt x="11" y="26"/>
                  </a:cubicBezTo>
                  <a:cubicBezTo>
                    <a:pt x="11" y="26"/>
                    <a:pt x="12" y="26"/>
                    <a:pt x="12" y="25"/>
                  </a:cubicBezTo>
                  <a:cubicBezTo>
                    <a:pt x="14" y="24"/>
                    <a:pt x="14" y="23"/>
                    <a:pt x="12" y="19"/>
                  </a:cubicBezTo>
                  <a:cubicBezTo>
                    <a:pt x="10" y="17"/>
                    <a:pt x="8" y="12"/>
                    <a:pt x="7" y="10"/>
                  </a:cubicBezTo>
                  <a:cubicBezTo>
                    <a:pt x="6" y="8"/>
                    <a:pt x="5" y="6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3"/>
                    <a:pt x="8" y="1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4"/>
                    <a:pt x="10" y="6"/>
                    <a:pt x="11" y="8"/>
                  </a:cubicBezTo>
                  <a:cubicBezTo>
                    <a:pt x="13" y="11"/>
                    <a:pt x="15" y="15"/>
                    <a:pt x="16" y="17"/>
                  </a:cubicBezTo>
                  <a:cubicBezTo>
                    <a:pt x="18" y="21"/>
                    <a:pt x="18" y="22"/>
                    <a:pt x="20" y="21"/>
                  </a:cubicBezTo>
                  <a:cubicBezTo>
                    <a:pt x="21" y="21"/>
                    <a:pt x="21" y="21"/>
                    <a:pt x="22" y="20"/>
                  </a:cubicBezTo>
                  <a:cubicBezTo>
                    <a:pt x="22" y="21"/>
                    <a:pt x="23" y="22"/>
                    <a:pt x="23" y="22"/>
                  </a:cubicBezTo>
                  <a:cubicBezTo>
                    <a:pt x="20" y="24"/>
                    <a:pt x="15" y="26"/>
                    <a:pt x="1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4" name="Freeform 250">
              <a:extLst>
                <a:ext uri="{FF2B5EF4-FFF2-40B4-BE49-F238E27FC236}">
                  <a16:creationId xmlns:a16="http://schemas.microsoft.com/office/drawing/2014/main" id="{00C27497-BEFA-6593-62A6-57FC4036E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2" y="713"/>
              <a:ext cx="71" cy="87"/>
            </a:xfrm>
            <a:custGeom>
              <a:avLst/>
              <a:gdLst>
                <a:gd name="T0" fmla="*/ 210 w 24"/>
                <a:gd name="T1" fmla="*/ 756 h 29"/>
                <a:gd name="T2" fmla="*/ 130 w 24"/>
                <a:gd name="T3" fmla="*/ 621 h 29"/>
                <a:gd name="T4" fmla="*/ 183 w 24"/>
                <a:gd name="T5" fmla="*/ 594 h 29"/>
                <a:gd name="T6" fmla="*/ 385 w 24"/>
                <a:gd name="T7" fmla="*/ 675 h 29"/>
                <a:gd name="T8" fmla="*/ 464 w 24"/>
                <a:gd name="T9" fmla="*/ 540 h 29"/>
                <a:gd name="T10" fmla="*/ 290 w 24"/>
                <a:gd name="T11" fmla="*/ 459 h 29"/>
                <a:gd name="T12" fmla="*/ 53 w 24"/>
                <a:gd name="T13" fmla="*/ 351 h 29"/>
                <a:gd name="T14" fmla="*/ 210 w 24"/>
                <a:gd name="T15" fmla="*/ 54 h 29"/>
                <a:gd name="T16" fmla="*/ 385 w 24"/>
                <a:gd name="T17" fmla="*/ 0 h 29"/>
                <a:gd name="T18" fmla="*/ 438 w 24"/>
                <a:gd name="T19" fmla="*/ 162 h 29"/>
                <a:gd name="T20" fmla="*/ 385 w 24"/>
                <a:gd name="T21" fmla="*/ 189 h 29"/>
                <a:gd name="T22" fmla="*/ 237 w 24"/>
                <a:gd name="T23" fmla="*/ 108 h 29"/>
                <a:gd name="T24" fmla="*/ 157 w 24"/>
                <a:gd name="T25" fmla="*/ 243 h 29"/>
                <a:gd name="T26" fmla="*/ 331 w 24"/>
                <a:gd name="T27" fmla="*/ 324 h 29"/>
                <a:gd name="T28" fmla="*/ 568 w 24"/>
                <a:gd name="T29" fmla="*/ 459 h 29"/>
                <a:gd name="T30" fmla="*/ 411 w 24"/>
                <a:gd name="T31" fmla="*/ 729 h 29"/>
                <a:gd name="T32" fmla="*/ 210 w 24"/>
                <a:gd name="T33" fmla="*/ 756 h 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4" h="29">
                  <a:moveTo>
                    <a:pt x="8" y="28"/>
                  </a:moveTo>
                  <a:cubicBezTo>
                    <a:pt x="7" y="26"/>
                    <a:pt x="6" y="24"/>
                    <a:pt x="5" y="23"/>
                  </a:cubicBezTo>
                  <a:cubicBezTo>
                    <a:pt x="5" y="22"/>
                    <a:pt x="6" y="21"/>
                    <a:pt x="7" y="22"/>
                  </a:cubicBezTo>
                  <a:cubicBezTo>
                    <a:pt x="9" y="23"/>
                    <a:pt x="10" y="27"/>
                    <a:pt x="15" y="25"/>
                  </a:cubicBezTo>
                  <a:cubicBezTo>
                    <a:pt x="18" y="24"/>
                    <a:pt x="19" y="22"/>
                    <a:pt x="18" y="20"/>
                  </a:cubicBezTo>
                  <a:cubicBezTo>
                    <a:pt x="18" y="18"/>
                    <a:pt x="15" y="17"/>
                    <a:pt x="11" y="17"/>
                  </a:cubicBezTo>
                  <a:cubicBezTo>
                    <a:pt x="6" y="16"/>
                    <a:pt x="4" y="15"/>
                    <a:pt x="2" y="13"/>
                  </a:cubicBezTo>
                  <a:cubicBezTo>
                    <a:pt x="1" y="11"/>
                    <a:pt x="0" y="5"/>
                    <a:pt x="8" y="2"/>
                  </a:cubicBezTo>
                  <a:cubicBezTo>
                    <a:pt x="11" y="1"/>
                    <a:pt x="14" y="1"/>
                    <a:pt x="15" y="0"/>
                  </a:cubicBezTo>
                  <a:cubicBezTo>
                    <a:pt x="15" y="1"/>
                    <a:pt x="17" y="4"/>
                    <a:pt x="17" y="6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5" y="6"/>
                    <a:pt x="13" y="3"/>
                    <a:pt x="9" y="4"/>
                  </a:cubicBezTo>
                  <a:cubicBezTo>
                    <a:pt x="5" y="5"/>
                    <a:pt x="5" y="8"/>
                    <a:pt x="6" y="9"/>
                  </a:cubicBezTo>
                  <a:cubicBezTo>
                    <a:pt x="7" y="11"/>
                    <a:pt x="8" y="11"/>
                    <a:pt x="13" y="12"/>
                  </a:cubicBezTo>
                  <a:cubicBezTo>
                    <a:pt x="16" y="12"/>
                    <a:pt x="20" y="12"/>
                    <a:pt x="22" y="17"/>
                  </a:cubicBezTo>
                  <a:cubicBezTo>
                    <a:pt x="24" y="21"/>
                    <a:pt x="21" y="25"/>
                    <a:pt x="16" y="27"/>
                  </a:cubicBezTo>
                  <a:cubicBezTo>
                    <a:pt x="11" y="29"/>
                    <a:pt x="8" y="28"/>
                    <a:pt x="8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5" name="Freeform 251">
              <a:extLst>
                <a:ext uri="{FF2B5EF4-FFF2-40B4-BE49-F238E27FC236}">
                  <a16:creationId xmlns:a16="http://schemas.microsoft.com/office/drawing/2014/main" id="{698F277B-425B-2A73-C26E-DB90EDBA1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1" y="785"/>
              <a:ext cx="81" cy="83"/>
            </a:xfrm>
            <a:custGeom>
              <a:avLst/>
              <a:gdLst>
                <a:gd name="T0" fmla="*/ 378 w 27"/>
                <a:gd name="T1" fmla="*/ 729 h 28"/>
                <a:gd name="T2" fmla="*/ 270 w 27"/>
                <a:gd name="T3" fmla="*/ 623 h 28"/>
                <a:gd name="T4" fmla="*/ 324 w 27"/>
                <a:gd name="T5" fmla="*/ 572 h 28"/>
                <a:gd name="T6" fmla="*/ 540 w 27"/>
                <a:gd name="T7" fmla="*/ 599 h 28"/>
                <a:gd name="T8" fmla="*/ 594 w 27"/>
                <a:gd name="T9" fmla="*/ 465 h 28"/>
                <a:gd name="T10" fmla="*/ 378 w 27"/>
                <a:gd name="T11" fmla="*/ 412 h 28"/>
                <a:gd name="T12" fmla="*/ 135 w 27"/>
                <a:gd name="T13" fmla="*/ 385 h 28"/>
                <a:gd name="T14" fmla="*/ 189 w 27"/>
                <a:gd name="T15" fmla="*/ 80 h 28"/>
                <a:gd name="T16" fmla="*/ 351 w 27"/>
                <a:gd name="T17" fmla="*/ 0 h 28"/>
                <a:gd name="T18" fmla="*/ 459 w 27"/>
                <a:gd name="T19" fmla="*/ 107 h 28"/>
                <a:gd name="T20" fmla="*/ 405 w 27"/>
                <a:gd name="T21" fmla="*/ 130 h 28"/>
                <a:gd name="T22" fmla="*/ 243 w 27"/>
                <a:gd name="T23" fmla="*/ 130 h 28"/>
                <a:gd name="T24" fmla="*/ 189 w 27"/>
                <a:gd name="T25" fmla="*/ 264 h 28"/>
                <a:gd name="T26" fmla="*/ 378 w 27"/>
                <a:gd name="T27" fmla="*/ 291 h 28"/>
                <a:gd name="T28" fmla="*/ 675 w 27"/>
                <a:gd name="T29" fmla="*/ 344 h 28"/>
                <a:gd name="T30" fmla="*/ 594 w 27"/>
                <a:gd name="T31" fmla="*/ 649 h 28"/>
                <a:gd name="T32" fmla="*/ 378 w 27"/>
                <a:gd name="T33" fmla="*/ 729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8">
                  <a:moveTo>
                    <a:pt x="14" y="28"/>
                  </a:moveTo>
                  <a:cubicBezTo>
                    <a:pt x="12" y="27"/>
                    <a:pt x="11" y="25"/>
                    <a:pt x="10" y="24"/>
                  </a:cubicBezTo>
                  <a:cubicBezTo>
                    <a:pt x="10" y="23"/>
                    <a:pt x="11" y="22"/>
                    <a:pt x="12" y="22"/>
                  </a:cubicBezTo>
                  <a:cubicBezTo>
                    <a:pt x="14" y="23"/>
                    <a:pt x="16" y="26"/>
                    <a:pt x="20" y="23"/>
                  </a:cubicBezTo>
                  <a:cubicBezTo>
                    <a:pt x="23" y="21"/>
                    <a:pt x="23" y="19"/>
                    <a:pt x="22" y="18"/>
                  </a:cubicBezTo>
                  <a:cubicBezTo>
                    <a:pt x="21" y="15"/>
                    <a:pt x="18" y="15"/>
                    <a:pt x="14" y="16"/>
                  </a:cubicBezTo>
                  <a:cubicBezTo>
                    <a:pt x="9" y="17"/>
                    <a:pt x="6" y="17"/>
                    <a:pt x="5" y="15"/>
                  </a:cubicBezTo>
                  <a:cubicBezTo>
                    <a:pt x="3" y="13"/>
                    <a:pt x="0" y="8"/>
                    <a:pt x="7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6" y="3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2" y="2"/>
                    <a:pt x="9" y="5"/>
                  </a:cubicBezTo>
                  <a:cubicBezTo>
                    <a:pt x="5" y="7"/>
                    <a:pt x="6" y="9"/>
                    <a:pt x="7" y="10"/>
                  </a:cubicBezTo>
                  <a:cubicBezTo>
                    <a:pt x="8" y="12"/>
                    <a:pt x="10" y="12"/>
                    <a:pt x="14" y="11"/>
                  </a:cubicBezTo>
                  <a:cubicBezTo>
                    <a:pt x="18" y="10"/>
                    <a:pt x="22" y="9"/>
                    <a:pt x="25" y="13"/>
                  </a:cubicBezTo>
                  <a:cubicBezTo>
                    <a:pt x="27" y="17"/>
                    <a:pt x="26" y="22"/>
                    <a:pt x="22" y="25"/>
                  </a:cubicBezTo>
                  <a:cubicBezTo>
                    <a:pt x="17" y="28"/>
                    <a:pt x="14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6" name="Freeform 252">
              <a:extLst>
                <a:ext uri="{FF2B5EF4-FFF2-40B4-BE49-F238E27FC236}">
                  <a16:creationId xmlns:a16="http://schemas.microsoft.com/office/drawing/2014/main" id="{0D427286-33DD-44CA-2CB6-00FD5E051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2" y="1416"/>
              <a:ext cx="108" cy="117"/>
            </a:xfrm>
            <a:custGeom>
              <a:avLst/>
              <a:gdLst>
                <a:gd name="T0" fmla="*/ 351 w 36"/>
                <a:gd name="T1" fmla="*/ 0 h 39"/>
                <a:gd name="T2" fmla="*/ 405 w 36"/>
                <a:gd name="T3" fmla="*/ 27 h 39"/>
                <a:gd name="T4" fmla="*/ 378 w 36"/>
                <a:gd name="T5" fmla="*/ 54 h 39"/>
                <a:gd name="T6" fmla="*/ 486 w 36"/>
                <a:gd name="T7" fmla="*/ 189 h 39"/>
                <a:gd name="T8" fmla="*/ 756 w 36"/>
                <a:gd name="T9" fmla="*/ 297 h 39"/>
                <a:gd name="T10" fmla="*/ 891 w 36"/>
                <a:gd name="T11" fmla="*/ 297 h 39"/>
                <a:gd name="T12" fmla="*/ 918 w 36"/>
                <a:gd name="T13" fmla="*/ 270 h 39"/>
                <a:gd name="T14" fmla="*/ 972 w 36"/>
                <a:gd name="T15" fmla="*/ 297 h 39"/>
                <a:gd name="T16" fmla="*/ 891 w 36"/>
                <a:gd name="T17" fmla="*/ 486 h 39"/>
                <a:gd name="T18" fmla="*/ 864 w 36"/>
                <a:gd name="T19" fmla="*/ 513 h 39"/>
                <a:gd name="T20" fmla="*/ 810 w 36"/>
                <a:gd name="T21" fmla="*/ 513 h 39"/>
                <a:gd name="T22" fmla="*/ 216 w 36"/>
                <a:gd name="T23" fmla="*/ 648 h 39"/>
                <a:gd name="T24" fmla="*/ 459 w 36"/>
                <a:gd name="T25" fmla="*/ 810 h 39"/>
                <a:gd name="T26" fmla="*/ 621 w 36"/>
                <a:gd name="T27" fmla="*/ 837 h 39"/>
                <a:gd name="T28" fmla="*/ 648 w 36"/>
                <a:gd name="T29" fmla="*/ 783 h 39"/>
                <a:gd name="T30" fmla="*/ 702 w 36"/>
                <a:gd name="T31" fmla="*/ 837 h 39"/>
                <a:gd name="T32" fmla="*/ 540 w 36"/>
                <a:gd name="T33" fmla="*/ 1053 h 39"/>
                <a:gd name="T34" fmla="*/ 486 w 36"/>
                <a:gd name="T35" fmla="*/ 1026 h 39"/>
                <a:gd name="T36" fmla="*/ 513 w 36"/>
                <a:gd name="T37" fmla="*/ 999 h 39"/>
                <a:gd name="T38" fmla="*/ 432 w 36"/>
                <a:gd name="T39" fmla="*/ 864 h 39"/>
                <a:gd name="T40" fmla="*/ 27 w 36"/>
                <a:gd name="T41" fmla="*/ 621 h 39"/>
                <a:gd name="T42" fmla="*/ 27 w 36"/>
                <a:gd name="T43" fmla="*/ 567 h 39"/>
                <a:gd name="T44" fmla="*/ 783 w 36"/>
                <a:gd name="T45" fmla="*/ 378 h 39"/>
                <a:gd name="T46" fmla="*/ 459 w 36"/>
                <a:gd name="T47" fmla="*/ 243 h 39"/>
                <a:gd name="T48" fmla="*/ 297 w 36"/>
                <a:gd name="T49" fmla="*/ 243 h 39"/>
                <a:gd name="T50" fmla="*/ 297 w 36"/>
                <a:gd name="T51" fmla="*/ 270 h 39"/>
                <a:gd name="T52" fmla="*/ 243 w 36"/>
                <a:gd name="T53" fmla="*/ 243 h 39"/>
                <a:gd name="T54" fmla="*/ 351 w 36"/>
                <a:gd name="T55" fmla="*/ 0 h 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6" h="39">
                  <a:moveTo>
                    <a:pt x="13" y="0"/>
                  </a:moveTo>
                  <a:cubicBezTo>
                    <a:pt x="14" y="0"/>
                    <a:pt x="15" y="0"/>
                    <a:pt x="15" y="1"/>
                  </a:cubicBezTo>
                  <a:cubicBezTo>
                    <a:pt x="15" y="1"/>
                    <a:pt x="15" y="2"/>
                    <a:pt x="14" y="2"/>
                  </a:cubicBezTo>
                  <a:cubicBezTo>
                    <a:pt x="14" y="4"/>
                    <a:pt x="15" y="5"/>
                    <a:pt x="18" y="7"/>
                  </a:cubicBezTo>
                  <a:cubicBezTo>
                    <a:pt x="21" y="8"/>
                    <a:pt x="25" y="10"/>
                    <a:pt x="28" y="11"/>
                  </a:cubicBezTo>
                  <a:cubicBezTo>
                    <a:pt x="30" y="12"/>
                    <a:pt x="32" y="13"/>
                    <a:pt x="33" y="11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5" y="10"/>
                    <a:pt x="35" y="10"/>
                    <a:pt x="36" y="11"/>
                  </a:cubicBezTo>
                  <a:cubicBezTo>
                    <a:pt x="35" y="12"/>
                    <a:pt x="34" y="16"/>
                    <a:pt x="33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1" y="19"/>
                    <a:pt x="30" y="19"/>
                  </a:cubicBezTo>
                  <a:cubicBezTo>
                    <a:pt x="29" y="19"/>
                    <a:pt x="10" y="23"/>
                    <a:pt x="8" y="24"/>
                  </a:cubicBezTo>
                  <a:cubicBezTo>
                    <a:pt x="10" y="25"/>
                    <a:pt x="16" y="29"/>
                    <a:pt x="17" y="30"/>
                  </a:cubicBezTo>
                  <a:cubicBezTo>
                    <a:pt x="20" y="32"/>
                    <a:pt x="21" y="33"/>
                    <a:pt x="23" y="31"/>
                  </a:cubicBezTo>
                  <a:cubicBezTo>
                    <a:pt x="23" y="30"/>
                    <a:pt x="24" y="30"/>
                    <a:pt x="24" y="29"/>
                  </a:cubicBezTo>
                  <a:cubicBezTo>
                    <a:pt x="25" y="29"/>
                    <a:pt x="25" y="30"/>
                    <a:pt x="26" y="31"/>
                  </a:cubicBezTo>
                  <a:cubicBezTo>
                    <a:pt x="24" y="34"/>
                    <a:pt x="21" y="37"/>
                    <a:pt x="20" y="39"/>
                  </a:cubicBezTo>
                  <a:cubicBezTo>
                    <a:pt x="19" y="39"/>
                    <a:pt x="18" y="39"/>
                    <a:pt x="18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5"/>
                    <a:pt x="19" y="35"/>
                    <a:pt x="16" y="32"/>
                  </a:cubicBezTo>
                  <a:cubicBezTo>
                    <a:pt x="13" y="31"/>
                    <a:pt x="2" y="23"/>
                    <a:pt x="1" y="23"/>
                  </a:cubicBezTo>
                  <a:cubicBezTo>
                    <a:pt x="1" y="22"/>
                    <a:pt x="0" y="21"/>
                    <a:pt x="1" y="21"/>
                  </a:cubicBezTo>
                  <a:cubicBezTo>
                    <a:pt x="5" y="20"/>
                    <a:pt x="27" y="15"/>
                    <a:pt x="29" y="14"/>
                  </a:cubicBezTo>
                  <a:cubicBezTo>
                    <a:pt x="27" y="14"/>
                    <a:pt x="19" y="10"/>
                    <a:pt x="17" y="9"/>
                  </a:cubicBezTo>
                  <a:cubicBezTo>
                    <a:pt x="13" y="7"/>
                    <a:pt x="12" y="7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9" y="10"/>
                    <a:pt x="9" y="9"/>
                  </a:cubicBezTo>
                  <a:cubicBezTo>
                    <a:pt x="10" y="7"/>
                    <a:pt x="12" y="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7" name="Freeform 253">
              <a:extLst>
                <a:ext uri="{FF2B5EF4-FFF2-40B4-BE49-F238E27FC236}">
                  <a16:creationId xmlns:a16="http://schemas.microsoft.com/office/drawing/2014/main" id="{B040B23C-5BF5-5480-7AC8-FA8422DF4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3" y="1084"/>
              <a:ext cx="90" cy="108"/>
            </a:xfrm>
            <a:custGeom>
              <a:avLst/>
              <a:gdLst>
                <a:gd name="T0" fmla="*/ 675 w 30"/>
                <a:gd name="T1" fmla="*/ 972 h 36"/>
                <a:gd name="T2" fmla="*/ 621 w 30"/>
                <a:gd name="T3" fmla="*/ 972 h 36"/>
                <a:gd name="T4" fmla="*/ 621 w 30"/>
                <a:gd name="T5" fmla="*/ 918 h 36"/>
                <a:gd name="T6" fmla="*/ 486 w 30"/>
                <a:gd name="T7" fmla="*/ 837 h 36"/>
                <a:gd name="T8" fmla="*/ 216 w 30"/>
                <a:gd name="T9" fmla="*/ 810 h 36"/>
                <a:gd name="T10" fmla="*/ 54 w 30"/>
                <a:gd name="T11" fmla="*/ 864 h 36"/>
                <a:gd name="T12" fmla="*/ 54 w 30"/>
                <a:gd name="T13" fmla="*/ 891 h 36"/>
                <a:gd name="T14" fmla="*/ 0 w 30"/>
                <a:gd name="T15" fmla="*/ 891 h 36"/>
                <a:gd name="T16" fmla="*/ 27 w 30"/>
                <a:gd name="T17" fmla="*/ 675 h 36"/>
                <a:gd name="T18" fmla="*/ 27 w 30"/>
                <a:gd name="T19" fmla="*/ 648 h 36"/>
                <a:gd name="T20" fmla="*/ 81 w 30"/>
                <a:gd name="T21" fmla="*/ 621 h 36"/>
                <a:gd name="T22" fmla="*/ 594 w 30"/>
                <a:gd name="T23" fmla="*/ 297 h 36"/>
                <a:gd name="T24" fmla="*/ 297 w 30"/>
                <a:gd name="T25" fmla="*/ 243 h 36"/>
                <a:gd name="T26" fmla="*/ 162 w 30"/>
                <a:gd name="T27" fmla="*/ 270 h 36"/>
                <a:gd name="T28" fmla="*/ 135 w 30"/>
                <a:gd name="T29" fmla="*/ 297 h 36"/>
                <a:gd name="T30" fmla="*/ 81 w 30"/>
                <a:gd name="T31" fmla="*/ 297 h 36"/>
                <a:gd name="T32" fmla="*/ 162 w 30"/>
                <a:gd name="T33" fmla="*/ 27 h 36"/>
                <a:gd name="T34" fmla="*/ 216 w 30"/>
                <a:gd name="T35" fmla="*/ 27 h 36"/>
                <a:gd name="T36" fmla="*/ 189 w 30"/>
                <a:gd name="T37" fmla="*/ 81 h 36"/>
                <a:gd name="T38" fmla="*/ 324 w 30"/>
                <a:gd name="T39" fmla="*/ 162 h 36"/>
                <a:gd name="T40" fmla="*/ 783 w 30"/>
                <a:gd name="T41" fmla="*/ 270 h 36"/>
                <a:gd name="T42" fmla="*/ 810 w 30"/>
                <a:gd name="T43" fmla="*/ 324 h 36"/>
                <a:gd name="T44" fmla="*/ 162 w 30"/>
                <a:gd name="T45" fmla="*/ 729 h 36"/>
                <a:gd name="T46" fmla="*/ 486 w 30"/>
                <a:gd name="T47" fmla="*/ 783 h 36"/>
                <a:gd name="T48" fmla="*/ 648 w 30"/>
                <a:gd name="T49" fmla="*/ 729 h 36"/>
                <a:gd name="T50" fmla="*/ 648 w 30"/>
                <a:gd name="T51" fmla="*/ 675 h 36"/>
                <a:gd name="T52" fmla="*/ 702 w 30"/>
                <a:gd name="T53" fmla="*/ 702 h 36"/>
                <a:gd name="T54" fmla="*/ 675 w 30"/>
                <a:gd name="T55" fmla="*/ 972 h 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" h="36">
                  <a:moveTo>
                    <a:pt x="25" y="36"/>
                  </a:moveTo>
                  <a:cubicBezTo>
                    <a:pt x="24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4"/>
                  </a:cubicBezTo>
                  <a:cubicBezTo>
                    <a:pt x="23" y="32"/>
                    <a:pt x="22" y="32"/>
                    <a:pt x="18" y="31"/>
                  </a:cubicBezTo>
                  <a:cubicBezTo>
                    <a:pt x="15" y="31"/>
                    <a:pt x="10" y="30"/>
                    <a:pt x="8" y="30"/>
                  </a:cubicBezTo>
                  <a:cubicBezTo>
                    <a:pt x="5" y="30"/>
                    <a:pt x="3" y="29"/>
                    <a:pt x="2" y="32"/>
                  </a:cubicBezTo>
                  <a:cubicBezTo>
                    <a:pt x="2" y="32"/>
                    <a:pt x="2" y="32"/>
                    <a:pt x="2" y="33"/>
                  </a:cubicBezTo>
                  <a:cubicBezTo>
                    <a:pt x="1" y="33"/>
                    <a:pt x="0" y="33"/>
                    <a:pt x="0" y="33"/>
                  </a:cubicBezTo>
                  <a:cubicBezTo>
                    <a:pt x="0" y="31"/>
                    <a:pt x="0" y="27"/>
                    <a:pt x="1" y="25"/>
                  </a:cubicBezTo>
                  <a:cubicBezTo>
                    <a:pt x="1" y="25"/>
                    <a:pt x="1" y="25"/>
                    <a:pt x="1" y="24"/>
                  </a:cubicBezTo>
                  <a:cubicBezTo>
                    <a:pt x="1" y="24"/>
                    <a:pt x="2" y="24"/>
                    <a:pt x="3" y="23"/>
                  </a:cubicBezTo>
                  <a:cubicBezTo>
                    <a:pt x="4" y="23"/>
                    <a:pt x="20" y="13"/>
                    <a:pt x="22" y="11"/>
                  </a:cubicBezTo>
                  <a:cubicBezTo>
                    <a:pt x="20" y="11"/>
                    <a:pt x="13" y="9"/>
                    <a:pt x="11" y="9"/>
                  </a:cubicBezTo>
                  <a:cubicBezTo>
                    <a:pt x="8" y="8"/>
                    <a:pt x="6" y="8"/>
                    <a:pt x="6" y="10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4" y="7"/>
                    <a:pt x="5" y="3"/>
                    <a:pt x="6" y="1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8" y="2"/>
                    <a:pt x="7" y="2"/>
                    <a:pt x="7" y="3"/>
                  </a:cubicBezTo>
                  <a:cubicBezTo>
                    <a:pt x="7" y="4"/>
                    <a:pt x="8" y="5"/>
                    <a:pt x="12" y="6"/>
                  </a:cubicBezTo>
                  <a:cubicBezTo>
                    <a:pt x="15" y="7"/>
                    <a:pt x="28" y="10"/>
                    <a:pt x="29" y="10"/>
                  </a:cubicBezTo>
                  <a:cubicBezTo>
                    <a:pt x="30" y="11"/>
                    <a:pt x="30" y="11"/>
                    <a:pt x="30" y="12"/>
                  </a:cubicBezTo>
                  <a:cubicBezTo>
                    <a:pt x="26" y="14"/>
                    <a:pt x="7" y="27"/>
                    <a:pt x="6" y="27"/>
                  </a:cubicBezTo>
                  <a:cubicBezTo>
                    <a:pt x="7" y="28"/>
                    <a:pt x="16" y="28"/>
                    <a:pt x="18" y="29"/>
                  </a:cubicBezTo>
                  <a:cubicBezTo>
                    <a:pt x="22" y="29"/>
                    <a:pt x="23" y="28"/>
                    <a:pt x="24" y="27"/>
                  </a:cubicBezTo>
                  <a:cubicBezTo>
                    <a:pt x="24" y="26"/>
                    <a:pt x="24" y="26"/>
                    <a:pt x="24" y="25"/>
                  </a:cubicBezTo>
                  <a:cubicBezTo>
                    <a:pt x="25" y="25"/>
                    <a:pt x="26" y="25"/>
                    <a:pt x="26" y="26"/>
                  </a:cubicBezTo>
                  <a:cubicBezTo>
                    <a:pt x="26" y="28"/>
                    <a:pt x="25" y="34"/>
                    <a:pt x="2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8" name="Freeform 254">
              <a:extLst>
                <a:ext uri="{FF2B5EF4-FFF2-40B4-BE49-F238E27FC236}">
                  <a16:creationId xmlns:a16="http://schemas.microsoft.com/office/drawing/2014/main" id="{C8155F00-3C08-1AC3-1FB4-90079DE90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1" y="832"/>
              <a:ext cx="111" cy="120"/>
            </a:xfrm>
            <a:custGeom>
              <a:avLst/>
              <a:gdLst>
                <a:gd name="T0" fmla="*/ 540 w 37"/>
                <a:gd name="T1" fmla="*/ 1080 h 40"/>
                <a:gd name="T2" fmla="*/ 486 w 37"/>
                <a:gd name="T3" fmla="*/ 1053 h 40"/>
                <a:gd name="T4" fmla="*/ 513 w 37"/>
                <a:gd name="T5" fmla="*/ 1026 h 40"/>
                <a:gd name="T6" fmla="*/ 432 w 37"/>
                <a:gd name="T7" fmla="*/ 864 h 40"/>
                <a:gd name="T8" fmla="*/ 216 w 37"/>
                <a:gd name="T9" fmla="*/ 702 h 40"/>
                <a:gd name="T10" fmla="*/ 54 w 37"/>
                <a:gd name="T11" fmla="*/ 648 h 40"/>
                <a:gd name="T12" fmla="*/ 54 w 37"/>
                <a:gd name="T13" fmla="*/ 675 h 40"/>
                <a:gd name="T14" fmla="*/ 0 w 37"/>
                <a:gd name="T15" fmla="*/ 648 h 40"/>
                <a:gd name="T16" fmla="*/ 108 w 37"/>
                <a:gd name="T17" fmla="*/ 486 h 40"/>
                <a:gd name="T18" fmla="*/ 135 w 37"/>
                <a:gd name="T19" fmla="*/ 459 h 40"/>
                <a:gd name="T20" fmla="*/ 216 w 37"/>
                <a:gd name="T21" fmla="*/ 459 h 40"/>
                <a:gd name="T22" fmla="*/ 810 w 37"/>
                <a:gd name="T23" fmla="*/ 486 h 40"/>
                <a:gd name="T24" fmla="*/ 594 w 37"/>
                <a:gd name="T25" fmla="*/ 270 h 40"/>
                <a:gd name="T26" fmla="*/ 459 w 37"/>
                <a:gd name="T27" fmla="*/ 216 h 40"/>
                <a:gd name="T28" fmla="*/ 432 w 37"/>
                <a:gd name="T29" fmla="*/ 243 h 40"/>
                <a:gd name="T30" fmla="*/ 378 w 37"/>
                <a:gd name="T31" fmla="*/ 189 h 40"/>
                <a:gd name="T32" fmla="*/ 594 w 37"/>
                <a:gd name="T33" fmla="*/ 0 h 40"/>
                <a:gd name="T34" fmla="*/ 621 w 37"/>
                <a:gd name="T35" fmla="*/ 54 h 40"/>
                <a:gd name="T36" fmla="*/ 594 w 37"/>
                <a:gd name="T37" fmla="*/ 54 h 40"/>
                <a:gd name="T38" fmla="*/ 648 w 37"/>
                <a:gd name="T39" fmla="*/ 216 h 40"/>
                <a:gd name="T40" fmla="*/ 999 w 37"/>
                <a:gd name="T41" fmla="*/ 567 h 40"/>
                <a:gd name="T42" fmla="*/ 972 w 37"/>
                <a:gd name="T43" fmla="*/ 594 h 40"/>
                <a:gd name="T44" fmla="*/ 216 w 37"/>
                <a:gd name="T45" fmla="*/ 594 h 40"/>
                <a:gd name="T46" fmla="*/ 486 w 37"/>
                <a:gd name="T47" fmla="*/ 810 h 40"/>
                <a:gd name="T48" fmla="*/ 621 w 37"/>
                <a:gd name="T49" fmla="*/ 864 h 40"/>
                <a:gd name="T50" fmla="*/ 648 w 37"/>
                <a:gd name="T51" fmla="*/ 837 h 40"/>
                <a:gd name="T52" fmla="*/ 702 w 37"/>
                <a:gd name="T53" fmla="*/ 864 h 40"/>
                <a:gd name="T54" fmla="*/ 540 w 37"/>
                <a:gd name="T55" fmla="*/ 1080 h 4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7" h="40">
                  <a:moveTo>
                    <a:pt x="20" y="40"/>
                  </a:moveTo>
                  <a:cubicBezTo>
                    <a:pt x="19" y="40"/>
                    <a:pt x="18" y="39"/>
                    <a:pt x="18" y="39"/>
                  </a:cubicBezTo>
                  <a:cubicBezTo>
                    <a:pt x="18" y="38"/>
                    <a:pt x="18" y="38"/>
                    <a:pt x="19" y="38"/>
                  </a:cubicBezTo>
                  <a:cubicBezTo>
                    <a:pt x="20" y="36"/>
                    <a:pt x="19" y="35"/>
                    <a:pt x="16" y="32"/>
                  </a:cubicBezTo>
                  <a:cubicBezTo>
                    <a:pt x="13" y="30"/>
                    <a:pt x="10" y="28"/>
                    <a:pt x="8" y="26"/>
                  </a:cubicBezTo>
                  <a:cubicBezTo>
                    <a:pt x="5" y="24"/>
                    <a:pt x="4" y="23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5"/>
                    <a:pt x="0" y="24"/>
                  </a:cubicBezTo>
                  <a:cubicBezTo>
                    <a:pt x="1" y="23"/>
                    <a:pt x="3" y="20"/>
                    <a:pt x="4" y="18"/>
                  </a:cubicBezTo>
                  <a:cubicBezTo>
                    <a:pt x="5" y="18"/>
                    <a:pt x="5" y="18"/>
                    <a:pt x="5" y="17"/>
                  </a:cubicBezTo>
                  <a:cubicBezTo>
                    <a:pt x="6" y="17"/>
                    <a:pt x="6" y="17"/>
                    <a:pt x="8" y="17"/>
                  </a:cubicBezTo>
                  <a:cubicBezTo>
                    <a:pt x="8" y="17"/>
                    <a:pt x="27" y="18"/>
                    <a:pt x="30" y="18"/>
                  </a:cubicBezTo>
                  <a:cubicBezTo>
                    <a:pt x="28" y="16"/>
                    <a:pt x="24" y="11"/>
                    <a:pt x="22" y="10"/>
                  </a:cubicBezTo>
                  <a:cubicBezTo>
                    <a:pt x="20" y="7"/>
                    <a:pt x="19" y="6"/>
                    <a:pt x="17" y="8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5" y="9"/>
                    <a:pt x="14" y="8"/>
                    <a:pt x="14" y="7"/>
                  </a:cubicBezTo>
                  <a:cubicBezTo>
                    <a:pt x="17" y="5"/>
                    <a:pt x="20" y="2"/>
                    <a:pt x="22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1" y="4"/>
                    <a:pt x="21" y="5"/>
                    <a:pt x="24" y="8"/>
                  </a:cubicBezTo>
                  <a:cubicBezTo>
                    <a:pt x="26" y="10"/>
                    <a:pt x="36" y="20"/>
                    <a:pt x="37" y="21"/>
                  </a:cubicBezTo>
                  <a:cubicBezTo>
                    <a:pt x="37" y="21"/>
                    <a:pt x="37" y="22"/>
                    <a:pt x="36" y="22"/>
                  </a:cubicBezTo>
                  <a:cubicBezTo>
                    <a:pt x="32" y="22"/>
                    <a:pt x="9" y="22"/>
                    <a:pt x="8" y="22"/>
                  </a:cubicBezTo>
                  <a:cubicBezTo>
                    <a:pt x="9" y="23"/>
                    <a:pt x="15" y="29"/>
                    <a:pt x="18" y="30"/>
                  </a:cubicBezTo>
                  <a:cubicBezTo>
                    <a:pt x="21" y="33"/>
                    <a:pt x="22" y="33"/>
                    <a:pt x="23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6" y="31"/>
                    <a:pt x="26" y="32"/>
                  </a:cubicBezTo>
                  <a:cubicBezTo>
                    <a:pt x="24" y="34"/>
                    <a:pt x="21" y="38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9" name="Freeform 255">
              <a:extLst>
                <a:ext uri="{FF2B5EF4-FFF2-40B4-BE49-F238E27FC236}">
                  <a16:creationId xmlns:a16="http://schemas.microsoft.com/office/drawing/2014/main" id="{1E7E4B75-40A5-4D9C-C387-1284299FC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3" y="1383"/>
              <a:ext cx="105" cy="114"/>
            </a:xfrm>
            <a:custGeom>
              <a:avLst/>
              <a:gdLst>
                <a:gd name="T0" fmla="*/ 810 w 35"/>
                <a:gd name="T1" fmla="*/ 432 h 38"/>
                <a:gd name="T2" fmla="*/ 756 w 35"/>
                <a:gd name="T3" fmla="*/ 432 h 38"/>
                <a:gd name="T4" fmla="*/ 756 w 35"/>
                <a:gd name="T5" fmla="*/ 486 h 38"/>
                <a:gd name="T6" fmla="*/ 675 w 35"/>
                <a:gd name="T7" fmla="*/ 594 h 38"/>
                <a:gd name="T8" fmla="*/ 567 w 35"/>
                <a:gd name="T9" fmla="*/ 648 h 38"/>
                <a:gd name="T10" fmla="*/ 405 w 35"/>
                <a:gd name="T11" fmla="*/ 324 h 38"/>
                <a:gd name="T12" fmla="*/ 513 w 35"/>
                <a:gd name="T13" fmla="*/ 270 h 38"/>
                <a:gd name="T14" fmla="*/ 675 w 35"/>
                <a:gd name="T15" fmla="*/ 297 h 38"/>
                <a:gd name="T16" fmla="*/ 702 w 35"/>
                <a:gd name="T17" fmla="*/ 324 h 38"/>
                <a:gd name="T18" fmla="*/ 756 w 35"/>
                <a:gd name="T19" fmla="*/ 297 h 38"/>
                <a:gd name="T20" fmla="*/ 621 w 35"/>
                <a:gd name="T21" fmla="*/ 0 h 38"/>
                <a:gd name="T22" fmla="*/ 567 w 35"/>
                <a:gd name="T23" fmla="*/ 27 h 38"/>
                <a:gd name="T24" fmla="*/ 594 w 35"/>
                <a:gd name="T25" fmla="*/ 54 h 38"/>
                <a:gd name="T26" fmla="*/ 486 w 35"/>
                <a:gd name="T27" fmla="*/ 162 h 38"/>
                <a:gd name="T28" fmla="*/ 216 w 35"/>
                <a:gd name="T29" fmla="*/ 270 h 38"/>
                <a:gd name="T30" fmla="*/ 54 w 35"/>
                <a:gd name="T31" fmla="*/ 270 h 38"/>
                <a:gd name="T32" fmla="*/ 54 w 35"/>
                <a:gd name="T33" fmla="*/ 243 h 38"/>
                <a:gd name="T34" fmla="*/ 0 w 35"/>
                <a:gd name="T35" fmla="*/ 243 h 38"/>
                <a:gd name="T36" fmla="*/ 108 w 35"/>
                <a:gd name="T37" fmla="*/ 540 h 38"/>
                <a:gd name="T38" fmla="*/ 162 w 35"/>
                <a:gd name="T39" fmla="*/ 540 h 38"/>
                <a:gd name="T40" fmla="*/ 162 w 35"/>
                <a:gd name="T41" fmla="*/ 513 h 38"/>
                <a:gd name="T42" fmla="*/ 270 w 35"/>
                <a:gd name="T43" fmla="*/ 378 h 38"/>
                <a:gd name="T44" fmla="*/ 351 w 35"/>
                <a:gd name="T45" fmla="*/ 351 h 38"/>
                <a:gd name="T46" fmla="*/ 513 w 35"/>
                <a:gd name="T47" fmla="*/ 675 h 38"/>
                <a:gd name="T48" fmla="*/ 405 w 35"/>
                <a:gd name="T49" fmla="*/ 729 h 38"/>
                <a:gd name="T50" fmla="*/ 270 w 35"/>
                <a:gd name="T51" fmla="*/ 729 h 38"/>
                <a:gd name="T52" fmla="*/ 243 w 35"/>
                <a:gd name="T53" fmla="*/ 702 h 38"/>
                <a:gd name="T54" fmla="*/ 189 w 35"/>
                <a:gd name="T55" fmla="*/ 729 h 38"/>
                <a:gd name="T56" fmla="*/ 351 w 35"/>
                <a:gd name="T57" fmla="*/ 1026 h 38"/>
                <a:gd name="T58" fmla="*/ 405 w 35"/>
                <a:gd name="T59" fmla="*/ 999 h 38"/>
                <a:gd name="T60" fmla="*/ 378 w 35"/>
                <a:gd name="T61" fmla="*/ 972 h 38"/>
                <a:gd name="T62" fmla="*/ 486 w 35"/>
                <a:gd name="T63" fmla="*/ 837 h 38"/>
                <a:gd name="T64" fmla="*/ 729 w 35"/>
                <a:gd name="T65" fmla="*/ 702 h 38"/>
                <a:gd name="T66" fmla="*/ 891 w 35"/>
                <a:gd name="T67" fmla="*/ 702 h 38"/>
                <a:gd name="T68" fmla="*/ 891 w 35"/>
                <a:gd name="T69" fmla="*/ 729 h 38"/>
                <a:gd name="T70" fmla="*/ 945 w 35"/>
                <a:gd name="T71" fmla="*/ 702 h 38"/>
                <a:gd name="T72" fmla="*/ 810 w 35"/>
                <a:gd name="T73" fmla="*/ 432 h 3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5" h="38">
                  <a:moveTo>
                    <a:pt x="30" y="16"/>
                  </a:moveTo>
                  <a:cubicBezTo>
                    <a:pt x="29" y="15"/>
                    <a:pt x="28" y="16"/>
                    <a:pt x="28" y="16"/>
                  </a:cubicBezTo>
                  <a:cubicBezTo>
                    <a:pt x="28" y="17"/>
                    <a:pt x="28" y="17"/>
                    <a:pt x="28" y="18"/>
                  </a:cubicBezTo>
                  <a:cubicBezTo>
                    <a:pt x="29" y="20"/>
                    <a:pt x="28" y="20"/>
                    <a:pt x="25" y="22"/>
                  </a:cubicBezTo>
                  <a:cubicBezTo>
                    <a:pt x="24" y="23"/>
                    <a:pt x="22" y="23"/>
                    <a:pt x="21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1"/>
                    <a:pt x="18" y="11"/>
                    <a:pt x="19" y="10"/>
                  </a:cubicBezTo>
                  <a:cubicBezTo>
                    <a:pt x="23" y="9"/>
                    <a:pt x="24" y="9"/>
                    <a:pt x="25" y="11"/>
                  </a:cubicBezTo>
                  <a:cubicBezTo>
                    <a:pt x="25" y="11"/>
                    <a:pt x="25" y="11"/>
                    <a:pt x="26" y="12"/>
                  </a:cubicBezTo>
                  <a:cubicBezTo>
                    <a:pt x="26" y="12"/>
                    <a:pt x="27" y="11"/>
                    <a:pt x="28" y="11"/>
                  </a:cubicBezTo>
                  <a:cubicBezTo>
                    <a:pt x="26" y="8"/>
                    <a:pt x="24" y="3"/>
                    <a:pt x="23" y="0"/>
                  </a:cubicBezTo>
                  <a:cubicBezTo>
                    <a:pt x="23" y="0"/>
                    <a:pt x="21" y="0"/>
                    <a:pt x="21" y="1"/>
                  </a:cubicBezTo>
                  <a:cubicBezTo>
                    <a:pt x="21" y="1"/>
                    <a:pt x="21" y="2"/>
                    <a:pt x="22" y="2"/>
                  </a:cubicBezTo>
                  <a:cubicBezTo>
                    <a:pt x="22" y="4"/>
                    <a:pt x="21" y="5"/>
                    <a:pt x="18" y="6"/>
                  </a:cubicBezTo>
                  <a:cubicBezTo>
                    <a:pt x="16" y="7"/>
                    <a:pt x="11" y="9"/>
                    <a:pt x="8" y="10"/>
                  </a:cubicBezTo>
                  <a:cubicBezTo>
                    <a:pt x="5" y="11"/>
                    <a:pt x="3" y="12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1" y="12"/>
                    <a:pt x="2" y="16"/>
                    <a:pt x="4" y="20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6"/>
                    <a:pt x="7" y="16"/>
                    <a:pt x="10" y="14"/>
                  </a:cubicBezTo>
                  <a:cubicBezTo>
                    <a:pt x="10" y="14"/>
                    <a:pt x="12" y="14"/>
                    <a:pt x="13" y="1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6"/>
                    <a:pt x="16" y="26"/>
                    <a:pt x="15" y="27"/>
                  </a:cubicBezTo>
                  <a:cubicBezTo>
                    <a:pt x="13" y="28"/>
                    <a:pt x="11" y="29"/>
                    <a:pt x="10" y="27"/>
                  </a:cubicBezTo>
                  <a:cubicBezTo>
                    <a:pt x="10" y="27"/>
                    <a:pt x="10" y="27"/>
                    <a:pt x="9" y="26"/>
                  </a:cubicBezTo>
                  <a:cubicBezTo>
                    <a:pt x="8" y="26"/>
                    <a:pt x="7" y="27"/>
                    <a:pt x="7" y="27"/>
                  </a:cubicBezTo>
                  <a:cubicBezTo>
                    <a:pt x="9" y="30"/>
                    <a:pt x="11" y="34"/>
                    <a:pt x="13" y="38"/>
                  </a:cubicBezTo>
                  <a:cubicBezTo>
                    <a:pt x="13" y="38"/>
                    <a:pt x="15" y="38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3" y="34"/>
                    <a:pt x="15" y="33"/>
                    <a:pt x="18" y="31"/>
                  </a:cubicBezTo>
                  <a:cubicBezTo>
                    <a:pt x="19" y="30"/>
                    <a:pt x="24" y="28"/>
                    <a:pt x="27" y="26"/>
                  </a:cubicBezTo>
                  <a:cubicBezTo>
                    <a:pt x="31" y="24"/>
                    <a:pt x="31" y="24"/>
                    <a:pt x="33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3" y="23"/>
                    <a:pt x="31" y="18"/>
                    <a:pt x="3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0" name="Freeform 256">
              <a:extLst>
                <a:ext uri="{FF2B5EF4-FFF2-40B4-BE49-F238E27FC236}">
                  <a16:creationId xmlns:a16="http://schemas.microsoft.com/office/drawing/2014/main" id="{2853D50B-0E4A-A59A-425C-459767D63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3" y="788"/>
              <a:ext cx="86" cy="95"/>
            </a:xfrm>
            <a:custGeom>
              <a:avLst/>
              <a:gdLst>
                <a:gd name="T0" fmla="*/ 439 w 29"/>
                <a:gd name="T1" fmla="*/ 757 h 32"/>
                <a:gd name="T2" fmla="*/ 386 w 29"/>
                <a:gd name="T3" fmla="*/ 837 h 32"/>
                <a:gd name="T4" fmla="*/ 157 w 29"/>
                <a:gd name="T5" fmla="*/ 707 h 32"/>
                <a:gd name="T6" fmla="*/ 0 w 29"/>
                <a:gd name="T7" fmla="*/ 371 h 32"/>
                <a:gd name="T8" fmla="*/ 211 w 29"/>
                <a:gd name="T9" fmla="*/ 80 h 32"/>
                <a:gd name="T10" fmla="*/ 599 w 29"/>
                <a:gd name="T11" fmla="*/ 157 h 32"/>
                <a:gd name="T12" fmla="*/ 756 w 29"/>
                <a:gd name="T13" fmla="*/ 318 h 32"/>
                <a:gd name="T14" fmla="*/ 649 w 29"/>
                <a:gd name="T15" fmla="*/ 466 h 32"/>
                <a:gd name="T16" fmla="*/ 626 w 29"/>
                <a:gd name="T17" fmla="*/ 439 h 32"/>
                <a:gd name="T18" fmla="*/ 649 w 29"/>
                <a:gd name="T19" fmla="*/ 344 h 32"/>
                <a:gd name="T20" fmla="*/ 546 w 29"/>
                <a:gd name="T21" fmla="*/ 184 h 32"/>
                <a:gd name="T22" fmla="*/ 184 w 29"/>
                <a:gd name="T23" fmla="*/ 291 h 32"/>
                <a:gd name="T24" fmla="*/ 211 w 29"/>
                <a:gd name="T25" fmla="*/ 653 h 32"/>
                <a:gd name="T26" fmla="*/ 264 w 29"/>
                <a:gd name="T27" fmla="*/ 680 h 32"/>
                <a:gd name="T28" fmla="*/ 344 w 29"/>
                <a:gd name="T29" fmla="*/ 680 h 32"/>
                <a:gd name="T30" fmla="*/ 371 w 29"/>
                <a:gd name="T31" fmla="*/ 626 h 32"/>
                <a:gd name="T32" fmla="*/ 371 w 29"/>
                <a:gd name="T33" fmla="*/ 546 h 32"/>
                <a:gd name="T34" fmla="*/ 344 w 29"/>
                <a:gd name="T35" fmla="*/ 493 h 32"/>
                <a:gd name="T36" fmla="*/ 386 w 29"/>
                <a:gd name="T37" fmla="*/ 466 h 32"/>
                <a:gd name="T38" fmla="*/ 599 w 29"/>
                <a:gd name="T39" fmla="*/ 653 h 32"/>
                <a:gd name="T40" fmla="*/ 572 w 29"/>
                <a:gd name="T41" fmla="*/ 707 h 32"/>
                <a:gd name="T42" fmla="*/ 546 w 29"/>
                <a:gd name="T43" fmla="*/ 680 h 32"/>
                <a:gd name="T44" fmla="*/ 466 w 29"/>
                <a:gd name="T45" fmla="*/ 707 h 32"/>
                <a:gd name="T46" fmla="*/ 439 w 29"/>
                <a:gd name="T47" fmla="*/ 757 h 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9" h="32">
                  <a:moveTo>
                    <a:pt x="17" y="29"/>
                  </a:moveTo>
                  <a:cubicBezTo>
                    <a:pt x="16" y="30"/>
                    <a:pt x="15" y="31"/>
                    <a:pt x="15" y="32"/>
                  </a:cubicBezTo>
                  <a:cubicBezTo>
                    <a:pt x="13" y="31"/>
                    <a:pt x="10" y="29"/>
                    <a:pt x="6" y="27"/>
                  </a:cubicBezTo>
                  <a:cubicBezTo>
                    <a:pt x="3" y="24"/>
                    <a:pt x="0" y="20"/>
                    <a:pt x="0" y="14"/>
                  </a:cubicBezTo>
                  <a:cubicBezTo>
                    <a:pt x="0" y="9"/>
                    <a:pt x="4" y="4"/>
                    <a:pt x="8" y="3"/>
                  </a:cubicBezTo>
                  <a:cubicBezTo>
                    <a:pt x="14" y="0"/>
                    <a:pt x="19" y="3"/>
                    <a:pt x="23" y="6"/>
                  </a:cubicBezTo>
                  <a:cubicBezTo>
                    <a:pt x="27" y="9"/>
                    <a:pt x="29" y="11"/>
                    <a:pt x="29" y="12"/>
                  </a:cubicBezTo>
                  <a:cubicBezTo>
                    <a:pt x="28" y="14"/>
                    <a:pt x="27" y="16"/>
                    <a:pt x="25" y="18"/>
                  </a:cubicBezTo>
                  <a:cubicBezTo>
                    <a:pt x="25" y="18"/>
                    <a:pt x="24" y="18"/>
                    <a:pt x="24" y="17"/>
                  </a:cubicBezTo>
                  <a:cubicBezTo>
                    <a:pt x="24" y="16"/>
                    <a:pt x="25" y="14"/>
                    <a:pt x="25" y="13"/>
                  </a:cubicBezTo>
                  <a:cubicBezTo>
                    <a:pt x="25" y="11"/>
                    <a:pt x="24" y="9"/>
                    <a:pt x="21" y="7"/>
                  </a:cubicBezTo>
                  <a:cubicBezTo>
                    <a:pt x="19" y="5"/>
                    <a:pt x="12" y="3"/>
                    <a:pt x="7" y="11"/>
                  </a:cubicBezTo>
                  <a:cubicBezTo>
                    <a:pt x="2" y="19"/>
                    <a:pt x="6" y="23"/>
                    <a:pt x="8" y="25"/>
                  </a:cubicBezTo>
                  <a:cubicBezTo>
                    <a:pt x="9" y="25"/>
                    <a:pt x="9" y="26"/>
                    <a:pt x="10" y="26"/>
                  </a:cubicBezTo>
                  <a:cubicBezTo>
                    <a:pt x="11" y="27"/>
                    <a:pt x="12" y="27"/>
                    <a:pt x="13" y="26"/>
                  </a:cubicBezTo>
                  <a:cubicBezTo>
                    <a:pt x="13" y="25"/>
                    <a:pt x="14" y="25"/>
                    <a:pt x="14" y="24"/>
                  </a:cubicBezTo>
                  <a:cubicBezTo>
                    <a:pt x="16" y="23"/>
                    <a:pt x="16" y="22"/>
                    <a:pt x="14" y="21"/>
                  </a:cubicBezTo>
                  <a:cubicBezTo>
                    <a:pt x="14" y="20"/>
                    <a:pt x="13" y="20"/>
                    <a:pt x="13" y="19"/>
                  </a:cubicBezTo>
                  <a:cubicBezTo>
                    <a:pt x="13" y="19"/>
                    <a:pt x="14" y="18"/>
                    <a:pt x="15" y="18"/>
                  </a:cubicBezTo>
                  <a:cubicBezTo>
                    <a:pt x="18" y="20"/>
                    <a:pt x="21" y="23"/>
                    <a:pt x="23" y="25"/>
                  </a:cubicBezTo>
                  <a:cubicBezTo>
                    <a:pt x="24" y="25"/>
                    <a:pt x="23" y="27"/>
                    <a:pt x="22" y="27"/>
                  </a:cubicBezTo>
                  <a:cubicBezTo>
                    <a:pt x="22" y="26"/>
                    <a:pt x="22" y="26"/>
                    <a:pt x="21" y="26"/>
                  </a:cubicBezTo>
                  <a:cubicBezTo>
                    <a:pt x="20" y="26"/>
                    <a:pt x="20" y="25"/>
                    <a:pt x="18" y="27"/>
                  </a:cubicBezTo>
                  <a:cubicBezTo>
                    <a:pt x="17" y="28"/>
                    <a:pt x="17" y="29"/>
                    <a:pt x="1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1" name="Freeform 257">
              <a:extLst>
                <a:ext uri="{FF2B5EF4-FFF2-40B4-BE49-F238E27FC236}">
                  <a16:creationId xmlns:a16="http://schemas.microsoft.com/office/drawing/2014/main" id="{D332CA3D-363B-BBC8-D5B7-762DFFEA9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7" y="931"/>
              <a:ext cx="96" cy="96"/>
            </a:xfrm>
            <a:custGeom>
              <a:avLst/>
              <a:gdLst>
                <a:gd name="T0" fmla="*/ 594 w 32"/>
                <a:gd name="T1" fmla="*/ 864 h 32"/>
                <a:gd name="T2" fmla="*/ 540 w 32"/>
                <a:gd name="T3" fmla="*/ 837 h 32"/>
                <a:gd name="T4" fmla="*/ 567 w 32"/>
                <a:gd name="T5" fmla="*/ 810 h 32"/>
                <a:gd name="T6" fmla="*/ 459 w 32"/>
                <a:gd name="T7" fmla="*/ 675 h 32"/>
                <a:gd name="T8" fmla="*/ 216 w 32"/>
                <a:gd name="T9" fmla="*/ 540 h 32"/>
                <a:gd name="T10" fmla="*/ 81 w 32"/>
                <a:gd name="T11" fmla="*/ 540 h 32"/>
                <a:gd name="T12" fmla="*/ 54 w 32"/>
                <a:gd name="T13" fmla="*/ 540 h 32"/>
                <a:gd name="T14" fmla="*/ 0 w 32"/>
                <a:gd name="T15" fmla="*/ 513 h 32"/>
                <a:gd name="T16" fmla="*/ 297 w 32"/>
                <a:gd name="T17" fmla="*/ 0 h 32"/>
                <a:gd name="T18" fmla="*/ 459 w 32"/>
                <a:gd name="T19" fmla="*/ 108 h 32"/>
                <a:gd name="T20" fmla="*/ 432 w 32"/>
                <a:gd name="T21" fmla="*/ 162 h 32"/>
                <a:gd name="T22" fmla="*/ 378 w 32"/>
                <a:gd name="T23" fmla="*/ 135 h 32"/>
                <a:gd name="T24" fmla="*/ 270 w 32"/>
                <a:gd name="T25" fmla="*/ 189 h 32"/>
                <a:gd name="T26" fmla="*/ 189 w 32"/>
                <a:gd name="T27" fmla="*/ 324 h 32"/>
                <a:gd name="T28" fmla="*/ 189 w 32"/>
                <a:gd name="T29" fmla="*/ 378 h 32"/>
                <a:gd name="T30" fmla="*/ 378 w 32"/>
                <a:gd name="T31" fmla="*/ 459 h 32"/>
                <a:gd name="T32" fmla="*/ 486 w 32"/>
                <a:gd name="T33" fmla="*/ 297 h 32"/>
                <a:gd name="T34" fmla="*/ 540 w 32"/>
                <a:gd name="T35" fmla="*/ 324 h 32"/>
                <a:gd name="T36" fmla="*/ 432 w 32"/>
                <a:gd name="T37" fmla="*/ 513 h 32"/>
                <a:gd name="T38" fmla="*/ 540 w 32"/>
                <a:gd name="T39" fmla="*/ 567 h 32"/>
                <a:gd name="T40" fmla="*/ 702 w 32"/>
                <a:gd name="T41" fmla="*/ 540 h 32"/>
                <a:gd name="T42" fmla="*/ 729 w 32"/>
                <a:gd name="T43" fmla="*/ 486 h 32"/>
                <a:gd name="T44" fmla="*/ 702 w 32"/>
                <a:gd name="T45" fmla="*/ 324 h 32"/>
                <a:gd name="T46" fmla="*/ 675 w 32"/>
                <a:gd name="T47" fmla="*/ 297 h 32"/>
                <a:gd name="T48" fmla="*/ 729 w 32"/>
                <a:gd name="T49" fmla="*/ 243 h 32"/>
                <a:gd name="T50" fmla="*/ 864 w 32"/>
                <a:gd name="T51" fmla="*/ 378 h 32"/>
                <a:gd name="T52" fmla="*/ 594 w 32"/>
                <a:gd name="T53" fmla="*/ 864 h 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2" h="32">
                  <a:moveTo>
                    <a:pt x="22" y="32"/>
                  </a:moveTo>
                  <a:cubicBezTo>
                    <a:pt x="22" y="32"/>
                    <a:pt x="21" y="31"/>
                    <a:pt x="20" y="31"/>
                  </a:cubicBezTo>
                  <a:cubicBezTo>
                    <a:pt x="20" y="30"/>
                    <a:pt x="20" y="30"/>
                    <a:pt x="21" y="30"/>
                  </a:cubicBezTo>
                  <a:cubicBezTo>
                    <a:pt x="21" y="28"/>
                    <a:pt x="21" y="27"/>
                    <a:pt x="17" y="25"/>
                  </a:cubicBezTo>
                  <a:cubicBezTo>
                    <a:pt x="14" y="23"/>
                    <a:pt x="11" y="21"/>
                    <a:pt x="8" y="20"/>
                  </a:cubicBezTo>
                  <a:cubicBezTo>
                    <a:pt x="6" y="18"/>
                    <a:pt x="4" y="17"/>
                    <a:pt x="3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15"/>
                    <a:pt x="6" y="8"/>
                    <a:pt x="11" y="0"/>
                  </a:cubicBezTo>
                  <a:cubicBezTo>
                    <a:pt x="13" y="1"/>
                    <a:pt x="15" y="3"/>
                    <a:pt x="17" y="4"/>
                  </a:cubicBezTo>
                  <a:cubicBezTo>
                    <a:pt x="17" y="4"/>
                    <a:pt x="17" y="5"/>
                    <a:pt x="16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3" y="5"/>
                    <a:pt x="11" y="5"/>
                    <a:pt x="10" y="7"/>
                  </a:cubicBezTo>
                  <a:cubicBezTo>
                    <a:pt x="9" y="8"/>
                    <a:pt x="7" y="11"/>
                    <a:pt x="7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8" y="14"/>
                    <a:pt x="13" y="17"/>
                    <a:pt x="14" y="17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9" y="12"/>
                    <a:pt x="20" y="12"/>
                  </a:cubicBezTo>
                  <a:cubicBezTo>
                    <a:pt x="20" y="12"/>
                    <a:pt x="16" y="18"/>
                    <a:pt x="16" y="1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4" y="23"/>
                    <a:pt x="24" y="22"/>
                    <a:pt x="26" y="20"/>
                  </a:cubicBezTo>
                  <a:cubicBezTo>
                    <a:pt x="26" y="19"/>
                    <a:pt x="27" y="18"/>
                    <a:pt x="27" y="18"/>
                  </a:cubicBezTo>
                  <a:cubicBezTo>
                    <a:pt x="28" y="16"/>
                    <a:pt x="28" y="14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ubicBezTo>
                    <a:pt x="25" y="10"/>
                    <a:pt x="26" y="9"/>
                    <a:pt x="27" y="9"/>
                  </a:cubicBezTo>
                  <a:cubicBezTo>
                    <a:pt x="28" y="10"/>
                    <a:pt x="32" y="13"/>
                    <a:pt x="32" y="14"/>
                  </a:cubicBezTo>
                  <a:cubicBezTo>
                    <a:pt x="29" y="19"/>
                    <a:pt x="25" y="26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2" name="Freeform 258">
              <a:extLst>
                <a:ext uri="{FF2B5EF4-FFF2-40B4-BE49-F238E27FC236}">
                  <a16:creationId xmlns:a16="http://schemas.microsoft.com/office/drawing/2014/main" id="{5B7C5E1C-9B7A-C770-FAA8-8B12DAE23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" y="1617"/>
              <a:ext cx="90" cy="96"/>
            </a:xfrm>
            <a:custGeom>
              <a:avLst/>
              <a:gdLst>
                <a:gd name="T0" fmla="*/ 486 w 30"/>
                <a:gd name="T1" fmla="*/ 0 h 32"/>
                <a:gd name="T2" fmla="*/ 513 w 30"/>
                <a:gd name="T3" fmla="*/ 27 h 32"/>
                <a:gd name="T4" fmla="*/ 486 w 30"/>
                <a:gd name="T5" fmla="*/ 54 h 32"/>
                <a:gd name="T6" fmla="*/ 486 w 30"/>
                <a:gd name="T7" fmla="*/ 216 h 32"/>
                <a:gd name="T8" fmla="*/ 648 w 30"/>
                <a:gd name="T9" fmla="*/ 459 h 32"/>
                <a:gd name="T10" fmla="*/ 756 w 30"/>
                <a:gd name="T11" fmla="*/ 540 h 32"/>
                <a:gd name="T12" fmla="*/ 783 w 30"/>
                <a:gd name="T13" fmla="*/ 540 h 32"/>
                <a:gd name="T14" fmla="*/ 810 w 30"/>
                <a:gd name="T15" fmla="*/ 594 h 32"/>
                <a:gd name="T16" fmla="*/ 297 w 30"/>
                <a:gd name="T17" fmla="*/ 864 h 32"/>
                <a:gd name="T18" fmla="*/ 216 w 30"/>
                <a:gd name="T19" fmla="*/ 729 h 32"/>
                <a:gd name="T20" fmla="*/ 270 w 30"/>
                <a:gd name="T21" fmla="*/ 675 h 32"/>
                <a:gd name="T22" fmla="*/ 297 w 30"/>
                <a:gd name="T23" fmla="*/ 729 h 32"/>
                <a:gd name="T24" fmla="*/ 405 w 30"/>
                <a:gd name="T25" fmla="*/ 756 h 32"/>
                <a:gd name="T26" fmla="*/ 567 w 30"/>
                <a:gd name="T27" fmla="*/ 675 h 32"/>
                <a:gd name="T28" fmla="*/ 567 w 30"/>
                <a:gd name="T29" fmla="*/ 621 h 32"/>
                <a:gd name="T30" fmla="*/ 459 w 30"/>
                <a:gd name="T31" fmla="*/ 432 h 32"/>
                <a:gd name="T32" fmla="*/ 297 w 30"/>
                <a:gd name="T33" fmla="*/ 540 h 32"/>
                <a:gd name="T34" fmla="*/ 270 w 30"/>
                <a:gd name="T35" fmla="*/ 486 h 32"/>
                <a:gd name="T36" fmla="*/ 432 w 30"/>
                <a:gd name="T37" fmla="*/ 378 h 32"/>
                <a:gd name="T38" fmla="*/ 378 w 30"/>
                <a:gd name="T39" fmla="*/ 270 h 32"/>
                <a:gd name="T40" fmla="*/ 216 w 30"/>
                <a:gd name="T41" fmla="*/ 216 h 32"/>
                <a:gd name="T42" fmla="*/ 162 w 30"/>
                <a:gd name="T43" fmla="*/ 243 h 32"/>
                <a:gd name="T44" fmla="*/ 108 w 30"/>
                <a:gd name="T45" fmla="*/ 378 h 32"/>
                <a:gd name="T46" fmla="*/ 108 w 30"/>
                <a:gd name="T47" fmla="*/ 432 h 32"/>
                <a:gd name="T48" fmla="*/ 54 w 30"/>
                <a:gd name="T49" fmla="*/ 459 h 32"/>
                <a:gd name="T50" fmla="*/ 0 w 30"/>
                <a:gd name="T51" fmla="*/ 270 h 32"/>
                <a:gd name="T52" fmla="*/ 486 w 30"/>
                <a:gd name="T53" fmla="*/ 0 h 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0" h="32">
                  <a:moveTo>
                    <a:pt x="18" y="0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3"/>
                    <a:pt x="16" y="4"/>
                    <a:pt x="18" y="8"/>
                  </a:cubicBezTo>
                  <a:cubicBezTo>
                    <a:pt x="20" y="11"/>
                    <a:pt x="22" y="15"/>
                    <a:pt x="24" y="17"/>
                  </a:cubicBezTo>
                  <a:cubicBezTo>
                    <a:pt x="25" y="20"/>
                    <a:pt x="26" y="21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1"/>
                    <a:pt x="30" y="22"/>
                  </a:cubicBezTo>
                  <a:cubicBezTo>
                    <a:pt x="26" y="24"/>
                    <a:pt x="19" y="29"/>
                    <a:pt x="11" y="32"/>
                  </a:cubicBezTo>
                  <a:cubicBezTo>
                    <a:pt x="10" y="31"/>
                    <a:pt x="9" y="28"/>
                    <a:pt x="8" y="27"/>
                  </a:cubicBezTo>
                  <a:cubicBezTo>
                    <a:pt x="8" y="26"/>
                    <a:pt x="9" y="25"/>
                    <a:pt x="10" y="25"/>
                  </a:cubicBezTo>
                  <a:cubicBezTo>
                    <a:pt x="10" y="26"/>
                    <a:pt x="11" y="26"/>
                    <a:pt x="11" y="27"/>
                  </a:cubicBezTo>
                  <a:cubicBezTo>
                    <a:pt x="12" y="28"/>
                    <a:pt x="13" y="28"/>
                    <a:pt x="15" y="28"/>
                  </a:cubicBezTo>
                  <a:cubicBezTo>
                    <a:pt x="17" y="27"/>
                    <a:pt x="20" y="25"/>
                    <a:pt x="21" y="25"/>
                  </a:cubicBezTo>
                  <a:cubicBezTo>
                    <a:pt x="22" y="24"/>
                    <a:pt x="21" y="24"/>
                    <a:pt x="21" y="23"/>
                  </a:cubicBezTo>
                  <a:cubicBezTo>
                    <a:pt x="21" y="22"/>
                    <a:pt x="18" y="17"/>
                    <a:pt x="17" y="1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6"/>
                    <a:pt x="11" y="7"/>
                    <a:pt x="8" y="8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4" y="17"/>
                    <a:pt x="3" y="17"/>
                    <a:pt x="2" y="17"/>
                  </a:cubicBezTo>
                  <a:cubicBezTo>
                    <a:pt x="1" y="16"/>
                    <a:pt x="0" y="12"/>
                    <a:pt x="0" y="10"/>
                  </a:cubicBezTo>
                  <a:cubicBezTo>
                    <a:pt x="5" y="7"/>
                    <a:pt x="11" y="4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3" name="Freeform 259">
              <a:extLst>
                <a:ext uri="{FF2B5EF4-FFF2-40B4-BE49-F238E27FC236}">
                  <a16:creationId xmlns:a16="http://schemas.microsoft.com/office/drawing/2014/main" id="{F275D7FA-5BBA-3A2D-2365-5DFC86F56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2" y="1066"/>
              <a:ext cx="90" cy="90"/>
            </a:xfrm>
            <a:custGeom>
              <a:avLst/>
              <a:gdLst>
                <a:gd name="T0" fmla="*/ 189 w 30"/>
                <a:gd name="T1" fmla="*/ 540 h 30"/>
                <a:gd name="T2" fmla="*/ 540 w 30"/>
                <a:gd name="T3" fmla="*/ 297 h 30"/>
                <a:gd name="T4" fmla="*/ 648 w 30"/>
                <a:gd name="T5" fmla="*/ 297 h 30"/>
                <a:gd name="T6" fmla="*/ 648 w 30"/>
                <a:gd name="T7" fmla="*/ 324 h 30"/>
                <a:gd name="T8" fmla="*/ 702 w 30"/>
                <a:gd name="T9" fmla="*/ 324 h 30"/>
                <a:gd name="T10" fmla="*/ 621 w 30"/>
                <a:gd name="T11" fmla="*/ 0 h 30"/>
                <a:gd name="T12" fmla="*/ 567 w 30"/>
                <a:gd name="T13" fmla="*/ 27 h 30"/>
                <a:gd name="T14" fmla="*/ 567 w 30"/>
                <a:gd name="T15" fmla="*/ 54 h 30"/>
                <a:gd name="T16" fmla="*/ 486 w 30"/>
                <a:gd name="T17" fmla="*/ 189 h 30"/>
                <a:gd name="T18" fmla="*/ 27 w 30"/>
                <a:gd name="T19" fmla="*/ 486 h 30"/>
                <a:gd name="T20" fmla="*/ 27 w 30"/>
                <a:gd name="T21" fmla="*/ 513 h 30"/>
                <a:gd name="T22" fmla="*/ 81 w 30"/>
                <a:gd name="T23" fmla="*/ 594 h 30"/>
                <a:gd name="T24" fmla="*/ 621 w 30"/>
                <a:gd name="T25" fmla="*/ 675 h 30"/>
                <a:gd name="T26" fmla="*/ 729 w 30"/>
                <a:gd name="T27" fmla="*/ 756 h 30"/>
                <a:gd name="T28" fmla="*/ 729 w 30"/>
                <a:gd name="T29" fmla="*/ 783 h 30"/>
                <a:gd name="T30" fmla="*/ 810 w 30"/>
                <a:gd name="T31" fmla="*/ 783 h 30"/>
                <a:gd name="T32" fmla="*/ 756 w 30"/>
                <a:gd name="T33" fmla="*/ 513 h 30"/>
                <a:gd name="T34" fmla="*/ 702 w 30"/>
                <a:gd name="T35" fmla="*/ 513 h 30"/>
                <a:gd name="T36" fmla="*/ 702 w 30"/>
                <a:gd name="T37" fmla="*/ 540 h 30"/>
                <a:gd name="T38" fmla="*/ 621 w 30"/>
                <a:gd name="T39" fmla="*/ 594 h 30"/>
                <a:gd name="T40" fmla="*/ 189 w 30"/>
                <a:gd name="T41" fmla="*/ 540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0" h="30">
                  <a:moveTo>
                    <a:pt x="7" y="20"/>
                  </a:moveTo>
                  <a:cubicBezTo>
                    <a:pt x="14" y="15"/>
                    <a:pt x="15" y="15"/>
                    <a:pt x="20" y="11"/>
                  </a:cubicBezTo>
                  <a:cubicBezTo>
                    <a:pt x="22" y="10"/>
                    <a:pt x="23" y="10"/>
                    <a:pt x="24" y="11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3"/>
                    <a:pt x="26" y="12"/>
                    <a:pt x="26" y="12"/>
                  </a:cubicBezTo>
                  <a:cubicBezTo>
                    <a:pt x="25" y="8"/>
                    <a:pt x="24" y="4"/>
                    <a:pt x="23" y="0"/>
                  </a:cubicBezTo>
                  <a:cubicBezTo>
                    <a:pt x="22" y="0"/>
                    <a:pt x="21" y="0"/>
                    <a:pt x="21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4"/>
                    <a:pt x="21" y="5"/>
                    <a:pt x="18" y="7"/>
                  </a:cubicBezTo>
                  <a:cubicBezTo>
                    <a:pt x="17" y="8"/>
                    <a:pt x="1" y="18"/>
                    <a:pt x="1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2" y="21"/>
                    <a:pt x="3" y="22"/>
                  </a:cubicBezTo>
                  <a:cubicBezTo>
                    <a:pt x="9" y="23"/>
                    <a:pt x="19" y="25"/>
                    <a:pt x="23" y="25"/>
                  </a:cubicBezTo>
                  <a:cubicBezTo>
                    <a:pt x="26" y="26"/>
                    <a:pt x="27" y="27"/>
                    <a:pt x="27" y="28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29" y="26"/>
                    <a:pt x="28" y="22"/>
                    <a:pt x="28" y="19"/>
                  </a:cubicBezTo>
                  <a:cubicBezTo>
                    <a:pt x="27" y="19"/>
                    <a:pt x="26" y="19"/>
                    <a:pt x="26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2"/>
                    <a:pt x="26" y="23"/>
                    <a:pt x="23" y="22"/>
                  </a:cubicBezTo>
                  <a:cubicBezTo>
                    <a:pt x="18" y="22"/>
                    <a:pt x="12" y="21"/>
                    <a:pt x="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4" name="Freeform 260">
              <a:extLst>
                <a:ext uri="{FF2B5EF4-FFF2-40B4-BE49-F238E27FC236}">
                  <a16:creationId xmlns:a16="http://schemas.microsoft.com/office/drawing/2014/main" id="{7D66B654-0355-E184-4CD9-61C6D5ADB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9" y="1341"/>
              <a:ext cx="84" cy="90"/>
            </a:xfrm>
            <a:custGeom>
              <a:avLst/>
              <a:gdLst>
                <a:gd name="T0" fmla="*/ 108 w 28"/>
                <a:gd name="T1" fmla="*/ 270 h 30"/>
                <a:gd name="T2" fmla="*/ 540 w 28"/>
                <a:gd name="T3" fmla="*/ 243 h 30"/>
                <a:gd name="T4" fmla="*/ 648 w 28"/>
                <a:gd name="T5" fmla="*/ 297 h 30"/>
                <a:gd name="T6" fmla="*/ 621 w 28"/>
                <a:gd name="T7" fmla="*/ 324 h 30"/>
                <a:gd name="T8" fmla="*/ 675 w 28"/>
                <a:gd name="T9" fmla="*/ 351 h 30"/>
                <a:gd name="T10" fmla="*/ 756 w 28"/>
                <a:gd name="T11" fmla="*/ 27 h 30"/>
                <a:gd name="T12" fmla="*/ 702 w 28"/>
                <a:gd name="T13" fmla="*/ 0 h 30"/>
                <a:gd name="T14" fmla="*/ 702 w 28"/>
                <a:gd name="T15" fmla="*/ 54 h 30"/>
                <a:gd name="T16" fmla="*/ 567 w 28"/>
                <a:gd name="T17" fmla="*/ 108 h 30"/>
                <a:gd name="T18" fmla="*/ 0 w 28"/>
                <a:gd name="T19" fmla="*/ 135 h 30"/>
                <a:gd name="T20" fmla="*/ 0 w 28"/>
                <a:gd name="T21" fmla="*/ 162 h 30"/>
                <a:gd name="T22" fmla="*/ 0 w 28"/>
                <a:gd name="T23" fmla="*/ 270 h 30"/>
                <a:gd name="T24" fmla="*/ 405 w 28"/>
                <a:gd name="T25" fmla="*/ 621 h 30"/>
                <a:gd name="T26" fmla="*/ 486 w 28"/>
                <a:gd name="T27" fmla="*/ 729 h 30"/>
                <a:gd name="T28" fmla="*/ 486 w 28"/>
                <a:gd name="T29" fmla="*/ 756 h 30"/>
                <a:gd name="T30" fmla="*/ 540 w 28"/>
                <a:gd name="T31" fmla="*/ 783 h 30"/>
                <a:gd name="T32" fmla="*/ 621 w 28"/>
                <a:gd name="T33" fmla="*/ 540 h 30"/>
                <a:gd name="T34" fmla="*/ 567 w 28"/>
                <a:gd name="T35" fmla="*/ 513 h 30"/>
                <a:gd name="T36" fmla="*/ 567 w 28"/>
                <a:gd name="T37" fmla="*/ 540 h 30"/>
                <a:gd name="T38" fmla="*/ 459 w 28"/>
                <a:gd name="T39" fmla="*/ 540 h 30"/>
                <a:gd name="T40" fmla="*/ 108 w 28"/>
                <a:gd name="T41" fmla="*/ 270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30">
                  <a:moveTo>
                    <a:pt x="4" y="10"/>
                  </a:moveTo>
                  <a:cubicBezTo>
                    <a:pt x="13" y="9"/>
                    <a:pt x="14" y="9"/>
                    <a:pt x="20" y="9"/>
                  </a:cubicBezTo>
                  <a:cubicBezTo>
                    <a:pt x="23" y="9"/>
                    <a:pt x="24" y="9"/>
                    <a:pt x="24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3"/>
                    <a:pt x="25" y="13"/>
                    <a:pt x="25" y="13"/>
                  </a:cubicBezTo>
                  <a:cubicBezTo>
                    <a:pt x="26" y="9"/>
                    <a:pt x="27" y="5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6" y="1"/>
                    <a:pt x="26" y="1"/>
                    <a:pt x="26" y="2"/>
                  </a:cubicBezTo>
                  <a:cubicBezTo>
                    <a:pt x="25" y="4"/>
                    <a:pt x="24" y="4"/>
                    <a:pt x="21" y="4"/>
                  </a:cubicBezTo>
                  <a:cubicBezTo>
                    <a:pt x="19" y="4"/>
                    <a:pt x="1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9"/>
                    <a:pt x="0" y="10"/>
                  </a:cubicBezTo>
                  <a:cubicBezTo>
                    <a:pt x="5" y="14"/>
                    <a:pt x="13" y="20"/>
                    <a:pt x="15" y="23"/>
                  </a:cubicBezTo>
                  <a:cubicBezTo>
                    <a:pt x="18" y="25"/>
                    <a:pt x="19" y="26"/>
                    <a:pt x="18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9"/>
                    <a:pt x="19" y="30"/>
                    <a:pt x="20" y="29"/>
                  </a:cubicBezTo>
                  <a:cubicBezTo>
                    <a:pt x="21" y="26"/>
                    <a:pt x="22" y="22"/>
                    <a:pt x="23" y="20"/>
                  </a:cubicBezTo>
                  <a:cubicBezTo>
                    <a:pt x="23" y="19"/>
                    <a:pt x="22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1"/>
                    <a:pt x="20" y="22"/>
                    <a:pt x="17" y="20"/>
                  </a:cubicBezTo>
                  <a:cubicBezTo>
                    <a:pt x="13" y="17"/>
                    <a:pt x="8" y="13"/>
                    <a:pt x="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5" name="Freeform 261">
              <a:extLst>
                <a:ext uri="{FF2B5EF4-FFF2-40B4-BE49-F238E27FC236}">
                  <a16:creationId xmlns:a16="http://schemas.microsoft.com/office/drawing/2014/main" id="{D180965C-8DB7-9760-098F-5A8799960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3" y="1575"/>
              <a:ext cx="86" cy="93"/>
            </a:xfrm>
            <a:custGeom>
              <a:avLst/>
              <a:gdLst>
                <a:gd name="T0" fmla="*/ 107 w 29"/>
                <a:gd name="T1" fmla="*/ 162 h 31"/>
                <a:gd name="T2" fmla="*/ 466 w 29"/>
                <a:gd name="T3" fmla="*/ 378 h 31"/>
                <a:gd name="T4" fmla="*/ 519 w 29"/>
                <a:gd name="T5" fmla="*/ 459 h 31"/>
                <a:gd name="T6" fmla="*/ 492 w 29"/>
                <a:gd name="T7" fmla="*/ 486 h 31"/>
                <a:gd name="T8" fmla="*/ 519 w 29"/>
                <a:gd name="T9" fmla="*/ 540 h 31"/>
                <a:gd name="T10" fmla="*/ 756 w 29"/>
                <a:gd name="T11" fmla="*/ 297 h 31"/>
                <a:gd name="T12" fmla="*/ 730 w 29"/>
                <a:gd name="T13" fmla="*/ 270 h 31"/>
                <a:gd name="T14" fmla="*/ 676 w 29"/>
                <a:gd name="T15" fmla="*/ 297 h 31"/>
                <a:gd name="T16" fmla="*/ 546 w 29"/>
                <a:gd name="T17" fmla="*/ 270 h 31"/>
                <a:gd name="T18" fmla="*/ 80 w 29"/>
                <a:gd name="T19" fmla="*/ 0 h 31"/>
                <a:gd name="T20" fmla="*/ 53 w 29"/>
                <a:gd name="T21" fmla="*/ 0 h 31"/>
                <a:gd name="T22" fmla="*/ 0 w 29"/>
                <a:gd name="T23" fmla="*/ 108 h 31"/>
                <a:gd name="T24" fmla="*/ 184 w 29"/>
                <a:gd name="T25" fmla="*/ 621 h 31"/>
                <a:gd name="T26" fmla="*/ 157 w 29"/>
                <a:gd name="T27" fmla="*/ 756 h 31"/>
                <a:gd name="T28" fmla="*/ 130 w 29"/>
                <a:gd name="T29" fmla="*/ 783 h 31"/>
                <a:gd name="T30" fmla="*/ 184 w 29"/>
                <a:gd name="T31" fmla="*/ 837 h 31"/>
                <a:gd name="T32" fmla="*/ 371 w 29"/>
                <a:gd name="T33" fmla="*/ 675 h 31"/>
                <a:gd name="T34" fmla="*/ 344 w 29"/>
                <a:gd name="T35" fmla="*/ 621 h 31"/>
                <a:gd name="T36" fmla="*/ 317 w 29"/>
                <a:gd name="T37" fmla="*/ 648 h 31"/>
                <a:gd name="T38" fmla="*/ 237 w 29"/>
                <a:gd name="T39" fmla="*/ 594 h 31"/>
                <a:gd name="T40" fmla="*/ 107 w 29"/>
                <a:gd name="T41" fmla="*/ 162 h 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" h="31">
                  <a:moveTo>
                    <a:pt x="4" y="6"/>
                  </a:moveTo>
                  <a:cubicBezTo>
                    <a:pt x="11" y="10"/>
                    <a:pt x="12" y="11"/>
                    <a:pt x="18" y="14"/>
                  </a:cubicBezTo>
                  <a:cubicBezTo>
                    <a:pt x="20" y="15"/>
                    <a:pt x="21" y="16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20" y="20"/>
                    <a:pt x="20" y="20"/>
                  </a:cubicBezTo>
                  <a:cubicBezTo>
                    <a:pt x="23" y="17"/>
                    <a:pt x="26" y="14"/>
                    <a:pt x="29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1"/>
                    <a:pt x="26" y="11"/>
                  </a:cubicBezTo>
                  <a:cubicBezTo>
                    <a:pt x="25" y="12"/>
                    <a:pt x="24" y="12"/>
                    <a:pt x="21" y="10"/>
                  </a:cubicBezTo>
                  <a:cubicBezTo>
                    <a:pt x="20" y="9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3"/>
                    <a:pt x="0" y="4"/>
                  </a:cubicBezTo>
                  <a:cubicBezTo>
                    <a:pt x="2" y="10"/>
                    <a:pt x="5" y="19"/>
                    <a:pt x="7" y="23"/>
                  </a:cubicBezTo>
                  <a:cubicBezTo>
                    <a:pt x="8" y="26"/>
                    <a:pt x="7" y="27"/>
                    <a:pt x="6" y="28"/>
                  </a:cubicBezTo>
                  <a:cubicBezTo>
                    <a:pt x="6" y="28"/>
                    <a:pt x="6" y="29"/>
                    <a:pt x="5" y="29"/>
                  </a:cubicBezTo>
                  <a:cubicBezTo>
                    <a:pt x="5" y="30"/>
                    <a:pt x="6" y="31"/>
                    <a:pt x="7" y="31"/>
                  </a:cubicBezTo>
                  <a:cubicBezTo>
                    <a:pt x="9" y="29"/>
                    <a:pt x="12" y="26"/>
                    <a:pt x="14" y="25"/>
                  </a:cubicBezTo>
                  <a:cubicBezTo>
                    <a:pt x="15" y="24"/>
                    <a:pt x="14" y="23"/>
                    <a:pt x="13" y="23"/>
                  </a:cubicBezTo>
                  <a:cubicBezTo>
                    <a:pt x="13" y="23"/>
                    <a:pt x="13" y="23"/>
                    <a:pt x="12" y="24"/>
                  </a:cubicBezTo>
                  <a:cubicBezTo>
                    <a:pt x="11" y="24"/>
                    <a:pt x="10" y="25"/>
                    <a:pt x="9" y="22"/>
                  </a:cubicBezTo>
                  <a:cubicBezTo>
                    <a:pt x="8" y="17"/>
                    <a:pt x="6" y="11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6" name="Freeform 262">
              <a:extLst>
                <a:ext uri="{FF2B5EF4-FFF2-40B4-BE49-F238E27FC236}">
                  <a16:creationId xmlns:a16="http://schemas.microsoft.com/office/drawing/2014/main" id="{85B4E1BC-B64D-E046-5DCF-3E98527D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5" y="1659"/>
              <a:ext cx="105" cy="87"/>
            </a:xfrm>
            <a:custGeom>
              <a:avLst/>
              <a:gdLst>
                <a:gd name="T0" fmla="*/ 702 w 35"/>
                <a:gd name="T1" fmla="*/ 648 h 29"/>
                <a:gd name="T2" fmla="*/ 567 w 35"/>
                <a:gd name="T3" fmla="*/ 243 h 29"/>
                <a:gd name="T4" fmla="*/ 459 w 35"/>
                <a:gd name="T5" fmla="*/ 135 h 29"/>
                <a:gd name="T6" fmla="*/ 432 w 35"/>
                <a:gd name="T7" fmla="*/ 162 h 29"/>
                <a:gd name="T8" fmla="*/ 405 w 35"/>
                <a:gd name="T9" fmla="*/ 108 h 29"/>
                <a:gd name="T10" fmla="*/ 702 w 35"/>
                <a:gd name="T11" fmla="*/ 0 h 29"/>
                <a:gd name="T12" fmla="*/ 729 w 35"/>
                <a:gd name="T13" fmla="*/ 54 h 29"/>
                <a:gd name="T14" fmla="*/ 702 w 35"/>
                <a:gd name="T15" fmla="*/ 54 h 29"/>
                <a:gd name="T16" fmla="*/ 675 w 35"/>
                <a:gd name="T17" fmla="*/ 216 h 29"/>
                <a:gd name="T18" fmla="*/ 783 w 35"/>
                <a:gd name="T19" fmla="*/ 486 h 29"/>
                <a:gd name="T20" fmla="*/ 891 w 35"/>
                <a:gd name="T21" fmla="*/ 594 h 29"/>
                <a:gd name="T22" fmla="*/ 918 w 35"/>
                <a:gd name="T23" fmla="*/ 567 h 29"/>
                <a:gd name="T24" fmla="*/ 945 w 35"/>
                <a:gd name="T25" fmla="*/ 621 h 29"/>
                <a:gd name="T26" fmla="*/ 648 w 35"/>
                <a:gd name="T27" fmla="*/ 729 h 29"/>
                <a:gd name="T28" fmla="*/ 540 w 35"/>
                <a:gd name="T29" fmla="*/ 756 h 29"/>
                <a:gd name="T30" fmla="*/ 297 w 35"/>
                <a:gd name="T31" fmla="*/ 648 h 29"/>
                <a:gd name="T32" fmla="*/ 378 w 35"/>
                <a:gd name="T33" fmla="*/ 432 h 29"/>
                <a:gd name="T34" fmla="*/ 189 w 35"/>
                <a:gd name="T35" fmla="*/ 297 h 29"/>
                <a:gd name="T36" fmla="*/ 54 w 35"/>
                <a:gd name="T37" fmla="*/ 243 h 29"/>
                <a:gd name="T38" fmla="*/ 27 w 35"/>
                <a:gd name="T39" fmla="*/ 270 h 29"/>
                <a:gd name="T40" fmla="*/ 0 w 35"/>
                <a:gd name="T41" fmla="*/ 216 h 29"/>
                <a:gd name="T42" fmla="*/ 189 w 35"/>
                <a:gd name="T43" fmla="*/ 162 h 29"/>
                <a:gd name="T44" fmla="*/ 540 w 35"/>
                <a:gd name="T45" fmla="*/ 378 h 29"/>
                <a:gd name="T46" fmla="*/ 513 w 35"/>
                <a:gd name="T47" fmla="*/ 405 h 29"/>
                <a:gd name="T48" fmla="*/ 432 w 35"/>
                <a:gd name="T49" fmla="*/ 486 h 29"/>
                <a:gd name="T50" fmla="*/ 432 w 35"/>
                <a:gd name="T51" fmla="*/ 594 h 29"/>
                <a:gd name="T52" fmla="*/ 513 w 35"/>
                <a:gd name="T53" fmla="*/ 675 h 29"/>
                <a:gd name="T54" fmla="*/ 621 w 35"/>
                <a:gd name="T55" fmla="*/ 675 h 29"/>
                <a:gd name="T56" fmla="*/ 675 w 35"/>
                <a:gd name="T57" fmla="*/ 648 h 29"/>
                <a:gd name="T58" fmla="*/ 702 w 35"/>
                <a:gd name="T59" fmla="*/ 648 h 2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5" h="29">
                  <a:moveTo>
                    <a:pt x="26" y="24"/>
                  </a:moveTo>
                  <a:cubicBezTo>
                    <a:pt x="25" y="19"/>
                    <a:pt x="22" y="11"/>
                    <a:pt x="21" y="9"/>
                  </a:cubicBezTo>
                  <a:cubicBezTo>
                    <a:pt x="20" y="6"/>
                    <a:pt x="19" y="5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9" y="2"/>
                    <a:pt x="23" y="1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4" y="4"/>
                    <a:pt x="25" y="8"/>
                  </a:cubicBezTo>
                  <a:cubicBezTo>
                    <a:pt x="26" y="11"/>
                    <a:pt x="28" y="16"/>
                    <a:pt x="29" y="18"/>
                  </a:cubicBezTo>
                  <a:cubicBezTo>
                    <a:pt x="31" y="22"/>
                    <a:pt x="31" y="22"/>
                    <a:pt x="33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2"/>
                    <a:pt x="35" y="23"/>
                    <a:pt x="35" y="23"/>
                  </a:cubicBezTo>
                  <a:cubicBezTo>
                    <a:pt x="28" y="26"/>
                    <a:pt x="25" y="27"/>
                    <a:pt x="24" y="27"/>
                  </a:cubicBezTo>
                  <a:cubicBezTo>
                    <a:pt x="23" y="28"/>
                    <a:pt x="21" y="28"/>
                    <a:pt x="20" y="28"/>
                  </a:cubicBezTo>
                  <a:cubicBezTo>
                    <a:pt x="17" y="29"/>
                    <a:pt x="13" y="29"/>
                    <a:pt x="11" y="24"/>
                  </a:cubicBezTo>
                  <a:cubicBezTo>
                    <a:pt x="10" y="20"/>
                    <a:pt x="12" y="18"/>
                    <a:pt x="14" y="16"/>
                  </a:cubicBezTo>
                  <a:cubicBezTo>
                    <a:pt x="12" y="14"/>
                    <a:pt x="10" y="12"/>
                    <a:pt x="7" y="11"/>
                  </a:cubicBezTo>
                  <a:cubicBezTo>
                    <a:pt x="5" y="10"/>
                    <a:pt x="4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1" y="7"/>
                    <a:pt x="4" y="7"/>
                    <a:pt x="7" y="6"/>
                  </a:cubicBezTo>
                  <a:cubicBezTo>
                    <a:pt x="9" y="7"/>
                    <a:pt x="18" y="13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6" y="17"/>
                    <a:pt x="16" y="18"/>
                  </a:cubicBezTo>
                  <a:cubicBezTo>
                    <a:pt x="16" y="20"/>
                    <a:pt x="16" y="21"/>
                    <a:pt x="16" y="22"/>
                  </a:cubicBezTo>
                  <a:cubicBezTo>
                    <a:pt x="17" y="23"/>
                    <a:pt x="17" y="24"/>
                    <a:pt x="19" y="25"/>
                  </a:cubicBezTo>
                  <a:cubicBezTo>
                    <a:pt x="20" y="26"/>
                    <a:pt x="22" y="26"/>
                    <a:pt x="23" y="25"/>
                  </a:cubicBezTo>
                  <a:cubicBezTo>
                    <a:pt x="24" y="25"/>
                    <a:pt x="24" y="25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7" name="Freeform 263">
              <a:extLst>
                <a:ext uri="{FF2B5EF4-FFF2-40B4-BE49-F238E27FC236}">
                  <a16:creationId xmlns:a16="http://schemas.microsoft.com/office/drawing/2014/main" id="{B0BF211B-914E-E99E-55FC-B3D912FAC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73" y="1647"/>
              <a:ext cx="80" cy="87"/>
            </a:xfrm>
            <a:custGeom>
              <a:avLst/>
              <a:gdLst>
                <a:gd name="T0" fmla="*/ 465 w 27"/>
                <a:gd name="T1" fmla="*/ 162 h 29"/>
                <a:gd name="T2" fmla="*/ 439 w 27"/>
                <a:gd name="T3" fmla="*/ 216 h 29"/>
                <a:gd name="T4" fmla="*/ 465 w 27"/>
                <a:gd name="T5" fmla="*/ 243 h 29"/>
                <a:gd name="T6" fmla="*/ 465 w 27"/>
                <a:gd name="T7" fmla="*/ 324 h 29"/>
                <a:gd name="T8" fmla="*/ 412 w 27"/>
                <a:gd name="T9" fmla="*/ 378 h 29"/>
                <a:gd name="T10" fmla="*/ 210 w 27"/>
                <a:gd name="T11" fmla="*/ 297 h 29"/>
                <a:gd name="T12" fmla="*/ 210 w 27"/>
                <a:gd name="T13" fmla="*/ 216 h 29"/>
                <a:gd name="T14" fmla="*/ 264 w 27"/>
                <a:gd name="T15" fmla="*/ 162 h 29"/>
                <a:gd name="T16" fmla="*/ 264 w 27"/>
                <a:gd name="T17" fmla="*/ 162 h 29"/>
                <a:gd name="T18" fmla="*/ 290 w 27"/>
                <a:gd name="T19" fmla="*/ 108 h 29"/>
                <a:gd name="T20" fmla="*/ 27 w 27"/>
                <a:gd name="T21" fmla="*/ 0 h 29"/>
                <a:gd name="T22" fmla="*/ 0 w 27"/>
                <a:gd name="T23" fmla="*/ 27 h 29"/>
                <a:gd name="T24" fmla="*/ 53 w 27"/>
                <a:gd name="T25" fmla="*/ 54 h 29"/>
                <a:gd name="T26" fmla="*/ 80 w 27"/>
                <a:gd name="T27" fmla="*/ 189 h 29"/>
                <a:gd name="T28" fmla="*/ 53 w 27"/>
                <a:gd name="T29" fmla="*/ 783 h 29"/>
                <a:gd name="T30" fmla="*/ 80 w 27"/>
                <a:gd name="T31" fmla="*/ 783 h 29"/>
                <a:gd name="T32" fmla="*/ 157 w 27"/>
                <a:gd name="T33" fmla="*/ 783 h 29"/>
                <a:gd name="T34" fmla="*/ 519 w 27"/>
                <a:gd name="T35" fmla="*/ 378 h 29"/>
                <a:gd name="T36" fmla="*/ 649 w 27"/>
                <a:gd name="T37" fmla="*/ 297 h 29"/>
                <a:gd name="T38" fmla="*/ 676 w 27"/>
                <a:gd name="T39" fmla="*/ 297 h 29"/>
                <a:gd name="T40" fmla="*/ 676 w 27"/>
                <a:gd name="T41" fmla="*/ 243 h 29"/>
                <a:gd name="T42" fmla="*/ 465 w 27"/>
                <a:gd name="T43" fmla="*/ 162 h 29"/>
                <a:gd name="T44" fmla="*/ 184 w 27"/>
                <a:gd name="T45" fmla="*/ 648 h 29"/>
                <a:gd name="T46" fmla="*/ 184 w 27"/>
                <a:gd name="T47" fmla="*/ 351 h 29"/>
                <a:gd name="T48" fmla="*/ 359 w 27"/>
                <a:gd name="T49" fmla="*/ 432 h 29"/>
                <a:gd name="T50" fmla="*/ 184 w 27"/>
                <a:gd name="T51" fmla="*/ 648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7" h="29">
                  <a:moveTo>
                    <a:pt x="18" y="6"/>
                  </a:moveTo>
                  <a:cubicBezTo>
                    <a:pt x="17" y="7"/>
                    <a:pt x="17" y="8"/>
                    <a:pt x="17" y="8"/>
                  </a:cubicBezTo>
                  <a:cubicBezTo>
                    <a:pt x="17" y="9"/>
                    <a:pt x="17" y="8"/>
                    <a:pt x="18" y="9"/>
                  </a:cubicBezTo>
                  <a:cubicBezTo>
                    <a:pt x="20" y="10"/>
                    <a:pt x="19" y="10"/>
                    <a:pt x="18" y="12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9" y="11"/>
                    <a:pt x="8" y="11"/>
                  </a:cubicBezTo>
                  <a:cubicBezTo>
                    <a:pt x="8" y="10"/>
                    <a:pt x="8" y="10"/>
                    <a:pt x="8" y="8"/>
                  </a:cubicBezTo>
                  <a:cubicBezTo>
                    <a:pt x="8" y="6"/>
                    <a:pt x="8" y="5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4"/>
                    <a:pt x="11" y="4"/>
                  </a:cubicBezTo>
                  <a:cubicBezTo>
                    <a:pt x="10" y="3"/>
                    <a:pt x="6" y="2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4" y="4"/>
                    <a:pt x="3" y="6"/>
                    <a:pt x="3" y="7"/>
                  </a:cubicBezTo>
                  <a:cubicBezTo>
                    <a:pt x="3" y="9"/>
                    <a:pt x="2" y="28"/>
                    <a:pt x="2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8"/>
                    <a:pt x="17" y="17"/>
                    <a:pt x="20" y="14"/>
                  </a:cubicBezTo>
                  <a:cubicBezTo>
                    <a:pt x="23" y="11"/>
                    <a:pt x="23" y="11"/>
                    <a:pt x="25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0"/>
                    <a:pt x="26" y="9"/>
                  </a:cubicBezTo>
                  <a:cubicBezTo>
                    <a:pt x="23" y="8"/>
                    <a:pt x="19" y="7"/>
                    <a:pt x="18" y="6"/>
                  </a:cubicBezTo>
                  <a:close/>
                  <a:moveTo>
                    <a:pt x="7" y="24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lnTo>
                    <a:pt x="7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8" name="Freeform 264">
              <a:extLst>
                <a:ext uri="{FF2B5EF4-FFF2-40B4-BE49-F238E27FC236}">
                  <a16:creationId xmlns:a16="http://schemas.microsoft.com/office/drawing/2014/main" id="{7EB6E4F8-863C-8C75-01C8-AB5FBB15B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49" y="1288"/>
              <a:ext cx="87" cy="83"/>
            </a:xfrm>
            <a:custGeom>
              <a:avLst/>
              <a:gdLst>
                <a:gd name="T0" fmla="*/ 729 w 29"/>
                <a:gd name="T1" fmla="*/ 465 h 28"/>
                <a:gd name="T2" fmla="*/ 675 w 29"/>
                <a:gd name="T3" fmla="*/ 465 h 28"/>
                <a:gd name="T4" fmla="*/ 675 w 29"/>
                <a:gd name="T5" fmla="*/ 492 h 28"/>
                <a:gd name="T6" fmla="*/ 594 w 29"/>
                <a:gd name="T7" fmla="*/ 545 h 28"/>
                <a:gd name="T8" fmla="*/ 513 w 29"/>
                <a:gd name="T9" fmla="*/ 519 h 28"/>
                <a:gd name="T10" fmla="*/ 459 w 29"/>
                <a:gd name="T11" fmla="*/ 317 h 28"/>
                <a:gd name="T12" fmla="*/ 540 w 29"/>
                <a:gd name="T13" fmla="*/ 264 h 28"/>
                <a:gd name="T14" fmla="*/ 621 w 29"/>
                <a:gd name="T15" fmla="*/ 291 h 28"/>
                <a:gd name="T16" fmla="*/ 621 w 29"/>
                <a:gd name="T17" fmla="*/ 291 h 28"/>
                <a:gd name="T18" fmla="*/ 675 w 29"/>
                <a:gd name="T19" fmla="*/ 291 h 28"/>
                <a:gd name="T20" fmla="*/ 648 w 29"/>
                <a:gd name="T21" fmla="*/ 0 h 28"/>
                <a:gd name="T22" fmla="*/ 594 w 29"/>
                <a:gd name="T23" fmla="*/ 27 h 28"/>
                <a:gd name="T24" fmla="*/ 594 w 29"/>
                <a:gd name="T25" fmla="*/ 53 h 28"/>
                <a:gd name="T26" fmla="*/ 486 w 29"/>
                <a:gd name="T27" fmla="*/ 157 h 28"/>
                <a:gd name="T28" fmla="*/ 0 w 29"/>
                <a:gd name="T29" fmla="*/ 439 h 28"/>
                <a:gd name="T30" fmla="*/ 0 w 29"/>
                <a:gd name="T31" fmla="*/ 465 h 28"/>
                <a:gd name="T32" fmla="*/ 54 w 29"/>
                <a:gd name="T33" fmla="*/ 519 h 28"/>
                <a:gd name="T34" fmla="*/ 594 w 29"/>
                <a:gd name="T35" fmla="*/ 623 h 28"/>
                <a:gd name="T36" fmla="*/ 729 w 29"/>
                <a:gd name="T37" fmla="*/ 676 h 28"/>
                <a:gd name="T38" fmla="*/ 729 w 29"/>
                <a:gd name="T39" fmla="*/ 703 h 28"/>
                <a:gd name="T40" fmla="*/ 783 w 29"/>
                <a:gd name="T41" fmla="*/ 676 h 28"/>
                <a:gd name="T42" fmla="*/ 729 w 29"/>
                <a:gd name="T43" fmla="*/ 465 h 28"/>
                <a:gd name="T44" fmla="*/ 162 w 29"/>
                <a:gd name="T45" fmla="*/ 492 h 28"/>
                <a:gd name="T46" fmla="*/ 432 w 29"/>
                <a:gd name="T47" fmla="*/ 344 h 28"/>
                <a:gd name="T48" fmla="*/ 459 w 29"/>
                <a:gd name="T49" fmla="*/ 519 h 28"/>
                <a:gd name="T50" fmla="*/ 162 w 29"/>
                <a:gd name="T51" fmla="*/ 492 h 2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9" h="28">
                  <a:moveTo>
                    <a:pt x="27" y="18"/>
                  </a:moveTo>
                  <a:cubicBezTo>
                    <a:pt x="26" y="17"/>
                    <a:pt x="25" y="18"/>
                    <a:pt x="25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1"/>
                    <a:pt x="22" y="21"/>
                  </a:cubicBezTo>
                  <a:cubicBezTo>
                    <a:pt x="20" y="21"/>
                    <a:pt x="20" y="21"/>
                    <a:pt x="19" y="20"/>
                  </a:cubicBezTo>
                  <a:cubicBezTo>
                    <a:pt x="19" y="19"/>
                    <a:pt x="18" y="13"/>
                    <a:pt x="17" y="12"/>
                  </a:cubicBezTo>
                  <a:cubicBezTo>
                    <a:pt x="18" y="11"/>
                    <a:pt x="18" y="11"/>
                    <a:pt x="20" y="10"/>
                  </a:cubicBezTo>
                  <a:cubicBezTo>
                    <a:pt x="22" y="9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2"/>
                    <a:pt x="25" y="11"/>
                    <a:pt x="25" y="11"/>
                  </a:cubicBezTo>
                  <a:cubicBezTo>
                    <a:pt x="25" y="9"/>
                    <a:pt x="24" y="6"/>
                    <a:pt x="24" y="0"/>
                  </a:cubicBezTo>
                  <a:cubicBezTo>
                    <a:pt x="23" y="0"/>
                    <a:pt x="22" y="0"/>
                    <a:pt x="22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2" y="5"/>
                    <a:pt x="20" y="5"/>
                    <a:pt x="18" y="6"/>
                  </a:cubicBezTo>
                  <a:cubicBezTo>
                    <a:pt x="17" y="7"/>
                    <a:pt x="0" y="17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3" y="21"/>
                    <a:pt x="18" y="23"/>
                    <a:pt x="22" y="24"/>
                  </a:cubicBezTo>
                  <a:cubicBezTo>
                    <a:pt x="26" y="24"/>
                    <a:pt x="26" y="25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25"/>
                    <a:pt x="27" y="19"/>
                    <a:pt x="27" y="18"/>
                  </a:cubicBezTo>
                  <a:close/>
                  <a:moveTo>
                    <a:pt x="6" y="19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20"/>
                    <a:pt x="17" y="20"/>
                    <a:pt x="17" y="20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9" name="Freeform 265">
              <a:extLst>
                <a:ext uri="{FF2B5EF4-FFF2-40B4-BE49-F238E27FC236}">
                  <a16:creationId xmlns:a16="http://schemas.microsoft.com/office/drawing/2014/main" id="{37990943-A2D7-834C-6807-EAD78FB4F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7" y="1177"/>
              <a:ext cx="78" cy="111"/>
            </a:xfrm>
            <a:custGeom>
              <a:avLst/>
              <a:gdLst>
                <a:gd name="T0" fmla="*/ 81 w 26"/>
                <a:gd name="T1" fmla="*/ 297 h 37"/>
                <a:gd name="T2" fmla="*/ 27 w 26"/>
                <a:gd name="T3" fmla="*/ 297 h 37"/>
                <a:gd name="T4" fmla="*/ 0 w 26"/>
                <a:gd name="T5" fmla="*/ 27 h 37"/>
                <a:gd name="T6" fmla="*/ 54 w 26"/>
                <a:gd name="T7" fmla="*/ 0 h 37"/>
                <a:gd name="T8" fmla="*/ 54 w 26"/>
                <a:gd name="T9" fmla="*/ 54 h 37"/>
                <a:gd name="T10" fmla="*/ 189 w 26"/>
                <a:gd name="T11" fmla="*/ 108 h 37"/>
                <a:gd name="T12" fmla="*/ 486 w 26"/>
                <a:gd name="T13" fmla="*/ 135 h 37"/>
                <a:gd name="T14" fmla="*/ 648 w 26"/>
                <a:gd name="T15" fmla="*/ 54 h 37"/>
                <a:gd name="T16" fmla="*/ 621 w 26"/>
                <a:gd name="T17" fmla="*/ 27 h 37"/>
                <a:gd name="T18" fmla="*/ 702 w 26"/>
                <a:gd name="T19" fmla="*/ 27 h 37"/>
                <a:gd name="T20" fmla="*/ 702 w 26"/>
                <a:gd name="T21" fmla="*/ 297 h 37"/>
                <a:gd name="T22" fmla="*/ 567 w 26"/>
                <a:gd name="T23" fmla="*/ 324 h 37"/>
                <a:gd name="T24" fmla="*/ 216 w 26"/>
                <a:gd name="T25" fmla="*/ 486 h 37"/>
                <a:gd name="T26" fmla="*/ 567 w 26"/>
                <a:gd name="T27" fmla="*/ 675 h 37"/>
                <a:gd name="T28" fmla="*/ 702 w 26"/>
                <a:gd name="T29" fmla="*/ 702 h 37"/>
                <a:gd name="T30" fmla="*/ 675 w 26"/>
                <a:gd name="T31" fmla="*/ 972 h 37"/>
                <a:gd name="T32" fmla="*/ 621 w 26"/>
                <a:gd name="T33" fmla="*/ 972 h 37"/>
                <a:gd name="T34" fmla="*/ 621 w 26"/>
                <a:gd name="T35" fmla="*/ 945 h 37"/>
                <a:gd name="T36" fmla="*/ 540 w 26"/>
                <a:gd name="T37" fmla="*/ 864 h 37"/>
                <a:gd name="T38" fmla="*/ 216 w 26"/>
                <a:gd name="T39" fmla="*/ 891 h 37"/>
                <a:gd name="T40" fmla="*/ 54 w 26"/>
                <a:gd name="T41" fmla="*/ 945 h 37"/>
                <a:gd name="T42" fmla="*/ 54 w 26"/>
                <a:gd name="T43" fmla="*/ 972 h 37"/>
                <a:gd name="T44" fmla="*/ 0 w 26"/>
                <a:gd name="T45" fmla="*/ 972 h 37"/>
                <a:gd name="T46" fmla="*/ 27 w 26"/>
                <a:gd name="T47" fmla="*/ 675 h 37"/>
                <a:gd name="T48" fmla="*/ 81 w 26"/>
                <a:gd name="T49" fmla="*/ 675 h 37"/>
                <a:gd name="T50" fmla="*/ 81 w 26"/>
                <a:gd name="T51" fmla="*/ 702 h 37"/>
                <a:gd name="T52" fmla="*/ 189 w 26"/>
                <a:gd name="T53" fmla="*/ 756 h 37"/>
                <a:gd name="T54" fmla="*/ 567 w 26"/>
                <a:gd name="T55" fmla="*/ 756 h 37"/>
                <a:gd name="T56" fmla="*/ 216 w 26"/>
                <a:gd name="T57" fmla="*/ 567 h 37"/>
                <a:gd name="T58" fmla="*/ 27 w 26"/>
                <a:gd name="T59" fmla="*/ 486 h 37"/>
                <a:gd name="T60" fmla="*/ 27 w 26"/>
                <a:gd name="T61" fmla="*/ 432 h 37"/>
                <a:gd name="T62" fmla="*/ 216 w 26"/>
                <a:gd name="T63" fmla="*/ 378 h 37"/>
                <a:gd name="T64" fmla="*/ 567 w 26"/>
                <a:gd name="T65" fmla="*/ 189 h 37"/>
                <a:gd name="T66" fmla="*/ 216 w 26"/>
                <a:gd name="T67" fmla="*/ 189 h 37"/>
                <a:gd name="T68" fmla="*/ 81 w 26"/>
                <a:gd name="T69" fmla="*/ 243 h 3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" h="37">
                  <a:moveTo>
                    <a:pt x="3" y="11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1" y="6"/>
                    <a:pt x="1" y="4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3"/>
                    <a:pt x="3" y="4"/>
                    <a:pt x="7" y="4"/>
                  </a:cubicBezTo>
                  <a:cubicBezTo>
                    <a:pt x="10" y="5"/>
                    <a:pt x="17" y="5"/>
                    <a:pt x="18" y="5"/>
                  </a:cubicBezTo>
                  <a:cubicBezTo>
                    <a:pt x="21" y="5"/>
                    <a:pt x="24" y="5"/>
                    <a:pt x="24" y="2"/>
                  </a:cubicBezTo>
                  <a:cubicBezTo>
                    <a:pt x="24" y="2"/>
                    <a:pt x="24" y="2"/>
                    <a:pt x="23" y="1"/>
                  </a:cubicBezTo>
                  <a:cubicBezTo>
                    <a:pt x="24" y="1"/>
                    <a:pt x="25" y="0"/>
                    <a:pt x="26" y="1"/>
                  </a:cubicBezTo>
                  <a:cubicBezTo>
                    <a:pt x="26" y="4"/>
                    <a:pt x="26" y="7"/>
                    <a:pt x="26" y="11"/>
                  </a:cubicBezTo>
                  <a:cubicBezTo>
                    <a:pt x="25" y="11"/>
                    <a:pt x="24" y="11"/>
                    <a:pt x="21" y="12"/>
                  </a:cubicBezTo>
                  <a:cubicBezTo>
                    <a:pt x="19" y="13"/>
                    <a:pt x="11" y="17"/>
                    <a:pt x="8" y="18"/>
                  </a:cubicBezTo>
                  <a:cubicBezTo>
                    <a:pt x="10" y="19"/>
                    <a:pt x="20" y="24"/>
                    <a:pt x="21" y="25"/>
                  </a:cubicBezTo>
                  <a:cubicBezTo>
                    <a:pt x="22" y="25"/>
                    <a:pt x="24" y="26"/>
                    <a:pt x="26" y="26"/>
                  </a:cubicBezTo>
                  <a:cubicBezTo>
                    <a:pt x="26" y="29"/>
                    <a:pt x="26" y="33"/>
                    <a:pt x="25" y="36"/>
                  </a:cubicBezTo>
                  <a:cubicBezTo>
                    <a:pt x="25" y="37"/>
                    <a:pt x="24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3"/>
                    <a:pt x="23" y="32"/>
                    <a:pt x="20" y="32"/>
                  </a:cubicBezTo>
                  <a:cubicBezTo>
                    <a:pt x="16" y="32"/>
                    <a:pt x="11" y="32"/>
                    <a:pt x="8" y="33"/>
                  </a:cubicBezTo>
                  <a:cubicBezTo>
                    <a:pt x="4" y="33"/>
                    <a:pt x="3" y="33"/>
                    <a:pt x="2" y="35"/>
                  </a:cubicBezTo>
                  <a:cubicBezTo>
                    <a:pt x="2" y="35"/>
                    <a:pt x="2" y="35"/>
                    <a:pt x="2" y="36"/>
                  </a:cubicBezTo>
                  <a:cubicBezTo>
                    <a:pt x="2" y="37"/>
                    <a:pt x="0" y="36"/>
                    <a:pt x="0" y="36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3" y="24"/>
                    <a:pt x="3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8"/>
                    <a:pt x="7" y="28"/>
                  </a:cubicBezTo>
                  <a:cubicBezTo>
                    <a:pt x="11" y="28"/>
                    <a:pt x="19" y="28"/>
                    <a:pt x="21" y="28"/>
                  </a:cubicBezTo>
                  <a:cubicBezTo>
                    <a:pt x="19" y="26"/>
                    <a:pt x="11" y="23"/>
                    <a:pt x="8" y="21"/>
                  </a:cubicBezTo>
                  <a:cubicBezTo>
                    <a:pt x="4" y="19"/>
                    <a:pt x="2" y="18"/>
                    <a:pt x="1" y="18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2" y="16"/>
                    <a:pt x="4" y="15"/>
                    <a:pt x="8" y="14"/>
                  </a:cubicBezTo>
                  <a:cubicBezTo>
                    <a:pt x="11" y="12"/>
                    <a:pt x="20" y="8"/>
                    <a:pt x="21" y="7"/>
                  </a:cubicBezTo>
                  <a:cubicBezTo>
                    <a:pt x="18" y="7"/>
                    <a:pt x="11" y="7"/>
                    <a:pt x="8" y="7"/>
                  </a:cubicBezTo>
                  <a:cubicBezTo>
                    <a:pt x="5" y="7"/>
                    <a:pt x="3" y="7"/>
                    <a:pt x="3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0" name="Freeform 266">
              <a:extLst>
                <a:ext uri="{FF2B5EF4-FFF2-40B4-BE49-F238E27FC236}">
                  <a16:creationId xmlns:a16="http://schemas.microsoft.com/office/drawing/2014/main" id="{5976FF31-62CE-83F0-1A16-A925A441F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8" y="1680"/>
              <a:ext cx="81" cy="84"/>
            </a:xfrm>
            <a:custGeom>
              <a:avLst/>
              <a:gdLst>
                <a:gd name="T0" fmla="*/ 675 w 27"/>
                <a:gd name="T1" fmla="*/ 567 h 28"/>
                <a:gd name="T2" fmla="*/ 621 w 27"/>
                <a:gd name="T3" fmla="*/ 621 h 28"/>
                <a:gd name="T4" fmla="*/ 513 w 27"/>
                <a:gd name="T5" fmla="*/ 648 h 28"/>
                <a:gd name="T6" fmla="*/ 405 w 27"/>
                <a:gd name="T7" fmla="*/ 648 h 28"/>
                <a:gd name="T8" fmla="*/ 486 w 27"/>
                <a:gd name="T9" fmla="*/ 243 h 28"/>
                <a:gd name="T10" fmla="*/ 594 w 27"/>
                <a:gd name="T11" fmla="*/ 108 h 28"/>
                <a:gd name="T12" fmla="*/ 621 w 27"/>
                <a:gd name="T13" fmla="*/ 108 h 28"/>
                <a:gd name="T14" fmla="*/ 621 w 27"/>
                <a:gd name="T15" fmla="*/ 54 h 28"/>
                <a:gd name="T16" fmla="*/ 324 w 27"/>
                <a:gd name="T17" fmla="*/ 0 h 28"/>
                <a:gd name="T18" fmla="*/ 297 w 27"/>
                <a:gd name="T19" fmla="*/ 54 h 28"/>
                <a:gd name="T20" fmla="*/ 324 w 27"/>
                <a:gd name="T21" fmla="*/ 54 h 28"/>
                <a:gd name="T22" fmla="*/ 378 w 27"/>
                <a:gd name="T23" fmla="*/ 216 h 28"/>
                <a:gd name="T24" fmla="*/ 297 w 27"/>
                <a:gd name="T25" fmla="*/ 621 h 28"/>
                <a:gd name="T26" fmla="*/ 162 w 27"/>
                <a:gd name="T27" fmla="*/ 594 h 28"/>
                <a:gd name="T28" fmla="*/ 108 w 27"/>
                <a:gd name="T29" fmla="*/ 513 h 28"/>
                <a:gd name="T30" fmla="*/ 108 w 27"/>
                <a:gd name="T31" fmla="*/ 459 h 28"/>
                <a:gd name="T32" fmla="*/ 54 w 27"/>
                <a:gd name="T33" fmla="*/ 432 h 28"/>
                <a:gd name="T34" fmla="*/ 0 w 27"/>
                <a:gd name="T35" fmla="*/ 621 h 28"/>
                <a:gd name="T36" fmla="*/ 648 w 27"/>
                <a:gd name="T37" fmla="*/ 756 h 28"/>
                <a:gd name="T38" fmla="*/ 729 w 27"/>
                <a:gd name="T39" fmla="*/ 594 h 28"/>
                <a:gd name="T40" fmla="*/ 675 w 27"/>
                <a:gd name="T41" fmla="*/ 567 h 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7" h="28">
                  <a:moveTo>
                    <a:pt x="25" y="21"/>
                  </a:moveTo>
                  <a:cubicBezTo>
                    <a:pt x="24" y="22"/>
                    <a:pt x="24" y="23"/>
                    <a:pt x="23" y="23"/>
                  </a:cubicBezTo>
                  <a:cubicBezTo>
                    <a:pt x="22" y="24"/>
                    <a:pt x="21" y="25"/>
                    <a:pt x="19" y="24"/>
                  </a:cubicBezTo>
                  <a:cubicBezTo>
                    <a:pt x="18" y="24"/>
                    <a:pt x="17" y="24"/>
                    <a:pt x="15" y="24"/>
                  </a:cubicBezTo>
                  <a:cubicBezTo>
                    <a:pt x="15" y="24"/>
                    <a:pt x="18" y="12"/>
                    <a:pt x="18" y="9"/>
                  </a:cubicBezTo>
                  <a:cubicBezTo>
                    <a:pt x="19" y="5"/>
                    <a:pt x="20" y="4"/>
                    <a:pt x="22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3"/>
                    <a:pt x="23" y="2"/>
                  </a:cubicBezTo>
                  <a:cubicBezTo>
                    <a:pt x="20" y="2"/>
                    <a:pt x="14" y="1"/>
                    <a:pt x="12" y="0"/>
                  </a:cubicBezTo>
                  <a:cubicBezTo>
                    <a:pt x="11" y="0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4" y="4"/>
                    <a:pt x="14" y="8"/>
                  </a:cubicBezTo>
                  <a:cubicBezTo>
                    <a:pt x="13" y="10"/>
                    <a:pt x="11" y="23"/>
                    <a:pt x="11" y="23"/>
                  </a:cubicBezTo>
                  <a:cubicBezTo>
                    <a:pt x="9" y="23"/>
                    <a:pt x="7" y="22"/>
                    <a:pt x="6" y="22"/>
                  </a:cubicBezTo>
                  <a:cubicBezTo>
                    <a:pt x="4" y="21"/>
                    <a:pt x="4" y="19"/>
                    <a:pt x="4" y="19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7"/>
                    <a:pt x="1" y="22"/>
                    <a:pt x="0" y="23"/>
                  </a:cubicBezTo>
                  <a:cubicBezTo>
                    <a:pt x="10" y="26"/>
                    <a:pt x="15" y="27"/>
                    <a:pt x="24" y="28"/>
                  </a:cubicBezTo>
                  <a:cubicBezTo>
                    <a:pt x="24" y="27"/>
                    <a:pt x="26" y="22"/>
                    <a:pt x="27" y="22"/>
                  </a:cubicBezTo>
                  <a:cubicBezTo>
                    <a:pt x="26" y="21"/>
                    <a:pt x="25" y="21"/>
                    <a:pt x="25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1" name="Freeform 267">
              <a:extLst>
                <a:ext uri="{FF2B5EF4-FFF2-40B4-BE49-F238E27FC236}">
                  <a16:creationId xmlns:a16="http://schemas.microsoft.com/office/drawing/2014/main" id="{B39163C3-099C-21E3-7F56-A2E430A0A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68" y="1614"/>
              <a:ext cx="87" cy="93"/>
            </a:xfrm>
            <a:custGeom>
              <a:avLst/>
              <a:gdLst>
                <a:gd name="T0" fmla="*/ 621 w 29"/>
                <a:gd name="T1" fmla="*/ 648 h 31"/>
                <a:gd name="T2" fmla="*/ 567 w 29"/>
                <a:gd name="T3" fmla="*/ 702 h 31"/>
                <a:gd name="T4" fmla="*/ 459 w 29"/>
                <a:gd name="T5" fmla="*/ 702 h 31"/>
                <a:gd name="T6" fmla="*/ 378 w 29"/>
                <a:gd name="T7" fmla="*/ 648 h 31"/>
                <a:gd name="T8" fmla="*/ 594 w 29"/>
                <a:gd name="T9" fmla="*/ 297 h 31"/>
                <a:gd name="T10" fmla="*/ 702 w 29"/>
                <a:gd name="T11" fmla="*/ 216 h 31"/>
                <a:gd name="T12" fmla="*/ 729 w 29"/>
                <a:gd name="T13" fmla="*/ 216 h 31"/>
                <a:gd name="T14" fmla="*/ 756 w 29"/>
                <a:gd name="T15" fmla="*/ 162 h 31"/>
                <a:gd name="T16" fmla="*/ 486 w 29"/>
                <a:gd name="T17" fmla="*/ 0 h 31"/>
                <a:gd name="T18" fmla="*/ 459 w 29"/>
                <a:gd name="T19" fmla="*/ 54 h 31"/>
                <a:gd name="T20" fmla="*/ 486 w 29"/>
                <a:gd name="T21" fmla="*/ 81 h 31"/>
                <a:gd name="T22" fmla="*/ 459 w 29"/>
                <a:gd name="T23" fmla="*/ 216 h 31"/>
                <a:gd name="T24" fmla="*/ 270 w 29"/>
                <a:gd name="T25" fmla="*/ 567 h 31"/>
                <a:gd name="T26" fmla="*/ 162 w 29"/>
                <a:gd name="T27" fmla="*/ 513 h 31"/>
                <a:gd name="T28" fmla="*/ 135 w 29"/>
                <a:gd name="T29" fmla="*/ 405 h 31"/>
                <a:gd name="T30" fmla="*/ 135 w 29"/>
                <a:gd name="T31" fmla="*/ 351 h 31"/>
                <a:gd name="T32" fmla="*/ 108 w 29"/>
                <a:gd name="T33" fmla="*/ 324 h 31"/>
                <a:gd name="T34" fmla="*/ 0 w 29"/>
                <a:gd name="T35" fmla="*/ 486 h 31"/>
                <a:gd name="T36" fmla="*/ 540 w 29"/>
                <a:gd name="T37" fmla="*/ 837 h 31"/>
                <a:gd name="T38" fmla="*/ 675 w 29"/>
                <a:gd name="T39" fmla="*/ 702 h 31"/>
                <a:gd name="T40" fmla="*/ 621 w 29"/>
                <a:gd name="T41" fmla="*/ 648 h 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" h="31">
                  <a:moveTo>
                    <a:pt x="23" y="24"/>
                  </a:moveTo>
                  <a:cubicBezTo>
                    <a:pt x="23" y="25"/>
                    <a:pt x="22" y="26"/>
                    <a:pt x="21" y="26"/>
                  </a:cubicBezTo>
                  <a:cubicBezTo>
                    <a:pt x="20" y="27"/>
                    <a:pt x="18" y="27"/>
                    <a:pt x="17" y="26"/>
                  </a:cubicBezTo>
                  <a:cubicBezTo>
                    <a:pt x="16" y="25"/>
                    <a:pt x="15" y="25"/>
                    <a:pt x="14" y="24"/>
                  </a:cubicBezTo>
                  <a:cubicBezTo>
                    <a:pt x="14" y="24"/>
                    <a:pt x="20" y="13"/>
                    <a:pt x="22" y="11"/>
                  </a:cubicBezTo>
                  <a:cubicBezTo>
                    <a:pt x="24" y="7"/>
                    <a:pt x="24" y="7"/>
                    <a:pt x="26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5" y="5"/>
                    <a:pt x="21" y="2"/>
                    <a:pt x="18" y="0"/>
                  </a:cubicBezTo>
                  <a:cubicBezTo>
                    <a:pt x="18" y="0"/>
                    <a:pt x="17" y="1"/>
                    <a:pt x="17" y="2"/>
                  </a:cubicBezTo>
                  <a:cubicBezTo>
                    <a:pt x="17" y="2"/>
                    <a:pt x="18" y="2"/>
                    <a:pt x="18" y="3"/>
                  </a:cubicBezTo>
                  <a:cubicBezTo>
                    <a:pt x="20" y="4"/>
                    <a:pt x="19" y="5"/>
                    <a:pt x="17" y="8"/>
                  </a:cubicBezTo>
                  <a:cubicBezTo>
                    <a:pt x="16" y="10"/>
                    <a:pt x="10" y="21"/>
                    <a:pt x="10" y="21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4" y="18"/>
                    <a:pt x="4" y="16"/>
                    <a:pt x="5" y="15"/>
                  </a:cubicBezTo>
                  <a:cubicBezTo>
                    <a:pt x="5" y="15"/>
                    <a:pt x="5" y="14"/>
                    <a:pt x="5" y="13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3"/>
                    <a:pt x="1" y="17"/>
                    <a:pt x="0" y="18"/>
                  </a:cubicBezTo>
                  <a:cubicBezTo>
                    <a:pt x="8" y="24"/>
                    <a:pt x="12" y="26"/>
                    <a:pt x="20" y="31"/>
                  </a:cubicBezTo>
                  <a:cubicBezTo>
                    <a:pt x="21" y="30"/>
                    <a:pt x="25" y="26"/>
                    <a:pt x="25" y="26"/>
                  </a:cubicBezTo>
                  <a:cubicBezTo>
                    <a:pt x="25" y="25"/>
                    <a:pt x="24" y="24"/>
                    <a:pt x="23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2" name="Freeform 268">
              <a:extLst>
                <a:ext uri="{FF2B5EF4-FFF2-40B4-BE49-F238E27FC236}">
                  <a16:creationId xmlns:a16="http://schemas.microsoft.com/office/drawing/2014/main" id="{213698CF-782F-D0CA-238F-EBAF94FFC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0" y="1207"/>
              <a:ext cx="78" cy="69"/>
            </a:xfrm>
            <a:custGeom>
              <a:avLst/>
              <a:gdLst>
                <a:gd name="T0" fmla="*/ 621 w 26"/>
                <a:gd name="T1" fmla="*/ 243 h 23"/>
                <a:gd name="T2" fmla="*/ 621 w 26"/>
                <a:gd name="T3" fmla="*/ 270 h 23"/>
                <a:gd name="T4" fmla="*/ 513 w 26"/>
                <a:gd name="T5" fmla="*/ 378 h 23"/>
                <a:gd name="T6" fmla="*/ 378 w 26"/>
                <a:gd name="T7" fmla="*/ 378 h 23"/>
                <a:gd name="T8" fmla="*/ 378 w 26"/>
                <a:gd name="T9" fmla="*/ 189 h 23"/>
                <a:gd name="T10" fmla="*/ 324 w 26"/>
                <a:gd name="T11" fmla="*/ 189 h 23"/>
                <a:gd name="T12" fmla="*/ 324 w 26"/>
                <a:gd name="T13" fmla="*/ 378 h 23"/>
                <a:gd name="T14" fmla="*/ 108 w 26"/>
                <a:gd name="T15" fmla="*/ 378 h 23"/>
                <a:gd name="T16" fmla="*/ 81 w 26"/>
                <a:gd name="T17" fmla="*/ 351 h 23"/>
                <a:gd name="T18" fmla="*/ 81 w 26"/>
                <a:gd name="T19" fmla="*/ 216 h 23"/>
                <a:gd name="T20" fmla="*/ 243 w 26"/>
                <a:gd name="T21" fmla="*/ 81 h 23"/>
                <a:gd name="T22" fmla="*/ 243 w 26"/>
                <a:gd name="T23" fmla="*/ 0 h 23"/>
                <a:gd name="T24" fmla="*/ 0 w 26"/>
                <a:gd name="T25" fmla="*/ 27 h 23"/>
                <a:gd name="T26" fmla="*/ 27 w 26"/>
                <a:gd name="T27" fmla="*/ 621 h 23"/>
                <a:gd name="T28" fmla="*/ 81 w 26"/>
                <a:gd name="T29" fmla="*/ 621 h 23"/>
                <a:gd name="T30" fmla="*/ 81 w 26"/>
                <a:gd name="T31" fmla="*/ 594 h 23"/>
                <a:gd name="T32" fmla="*/ 216 w 26"/>
                <a:gd name="T33" fmla="*/ 513 h 23"/>
                <a:gd name="T34" fmla="*/ 486 w 26"/>
                <a:gd name="T35" fmla="*/ 486 h 23"/>
                <a:gd name="T36" fmla="*/ 648 w 26"/>
                <a:gd name="T37" fmla="*/ 567 h 23"/>
                <a:gd name="T38" fmla="*/ 648 w 26"/>
                <a:gd name="T39" fmla="*/ 594 h 23"/>
                <a:gd name="T40" fmla="*/ 702 w 26"/>
                <a:gd name="T41" fmla="*/ 594 h 23"/>
                <a:gd name="T42" fmla="*/ 675 w 26"/>
                <a:gd name="T43" fmla="*/ 243 h 23"/>
                <a:gd name="T44" fmla="*/ 621 w 26"/>
                <a:gd name="T45" fmla="*/ 243 h 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23">
                  <a:moveTo>
                    <a:pt x="23" y="9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3" y="12"/>
                    <a:pt x="23" y="13"/>
                    <a:pt x="19" y="14"/>
                  </a:cubicBezTo>
                  <a:cubicBezTo>
                    <a:pt x="18" y="14"/>
                    <a:pt x="15" y="14"/>
                    <a:pt x="14" y="1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3" y="6"/>
                    <a:pt x="12" y="7"/>
                  </a:cubicBezTo>
                  <a:cubicBezTo>
                    <a:pt x="12" y="7"/>
                    <a:pt x="12" y="7"/>
                    <a:pt x="12" y="14"/>
                  </a:cubicBezTo>
                  <a:cubicBezTo>
                    <a:pt x="11" y="14"/>
                    <a:pt x="5" y="14"/>
                    <a:pt x="4" y="14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2" y="10"/>
                    <a:pt x="3" y="8"/>
                  </a:cubicBezTo>
                  <a:cubicBezTo>
                    <a:pt x="3" y="4"/>
                    <a:pt x="8" y="3"/>
                    <a:pt x="9" y="3"/>
                  </a:cubicBezTo>
                  <a:cubicBezTo>
                    <a:pt x="10" y="2"/>
                    <a:pt x="10" y="1"/>
                    <a:pt x="9" y="0"/>
                  </a:cubicBezTo>
                  <a:cubicBezTo>
                    <a:pt x="7" y="0"/>
                    <a:pt x="2" y="1"/>
                    <a:pt x="0" y="1"/>
                  </a:cubicBezTo>
                  <a:cubicBezTo>
                    <a:pt x="0" y="10"/>
                    <a:pt x="0" y="16"/>
                    <a:pt x="1" y="23"/>
                  </a:cubicBezTo>
                  <a:cubicBezTo>
                    <a:pt x="1" y="23"/>
                    <a:pt x="2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9"/>
                    <a:pt x="5" y="19"/>
                    <a:pt x="8" y="19"/>
                  </a:cubicBezTo>
                  <a:cubicBezTo>
                    <a:pt x="10" y="19"/>
                    <a:pt x="14" y="19"/>
                    <a:pt x="18" y="18"/>
                  </a:cubicBezTo>
                  <a:cubicBezTo>
                    <a:pt x="23" y="18"/>
                    <a:pt x="24" y="19"/>
                    <a:pt x="24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5" y="22"/>
                    <a:pt x="26" y="22"/>
                    <a:pt x="26" y="22"/>
                  </a:cubicBezTo>
                  <a:cubicBezTo>
                    <a:pt x="26" y="18"/>
                    <a:pt x="26" y="13"/>
                    <a:pt x="25" y="9"/>
                  </a:cubicBezTo>
                  <a:cubicBezTo>
                    <a:pt x="25" y="8"/>
                    <a:pt x="24" y="8"/>
                    <a:pt x="2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3" name="Freeform 269">
              <a:extLst>
                <a:ext uri="{FF2B5EF4-FFF2-40B4-BE49-F238E27FC236}">
                  <a16:creationId xmlns:a16="http://schemas.microsoft.com/office/drawing/2014/main" id="{B6E6D8C5-4CA8-62B3-17CA-712519CF7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98" y="874"/>
              <a:ext cx="75" cy="210"/>
            </a:xfrm>
            <a:custGeom>
              <a:avLst/>
              <a:gdLst>
                <a:gd name="T0" fmla="*/ 567 w 25"/>
                <a:gd name="T1" fmla="*/ 81 h 70"/>
                <a:gd name="T2" fmla="*/ 486 w 25"/>
                <a:gd name="T3" fmla="*/ 243 h 70"/>
                <a:gd name="T4" fmla="*/ 486 w 25"/>
                <a:gd name="T5" fmla="*/ 351 h 70"/>
                <a:gd name="T6" fmla="*/ 432 w 25"/>
                <a:gd name="T7" fmla="*/ 351 h 70"/>
                <a:gd name="T8" fmla="*/ 378 w 25"/>
                <a:gd name="T9" fmla="*/ 270 h 70"/>
                <a:gd name="T10" fmla="*/ 378 w 25"/>
                <a:gd name="T11" fmla="*/ 189 h 70"/>
                <a:gd name="T12" fmla="*/ 405 w 25"/>
                <a:gd name="T13" fmla="*/ 189 h 70"/>
                <a:gd name="T14" fmla="*/ 432 w 25"/>
                <a:gd name="T15" fmla="*/ 108 h 70"/>
                <a:gd name="T16" fmla="*/ 405 w 25"/>
                <a:gd name="T17" fmla="*/ 54 h 70"/>
                <a:gd name="T18" fmla="*/ 378 w 25"/>
                <a:gd name="T19" fmla="*/ 54 h 70"/>
                <a:gd name="T20" fmla="*/ 378 w 25"/>
                <a:gd name="T21" fmla="*/ 27 h 70"/>
                <a:gd name="T22" fmla="*/ 351 w 25"/>
                <a:gd name="T23" fmla="*/ 0 h 70"/>
                <a:gd name="T24" fmla="*/ 297 w 25"/>
                <a:gd name="T25" fmla="*/ 0 h 70"/>
                <a:gd name="T26" fmla="*/ 297 w 25"/>
                <a:gd name="T27" fmla="*/ 0 h 70"/>
                <a:gd name="T28" fmla="*/ 243 w 25"/>
                <a:gd name="T29" fmla="*/ 27 h 70"/>
                <a:gd name="T30" fmla="*/ 243 w 25"/>
                <a:gd name="T31" fmla="*/ 54 h 70"/>
                <a:gd name="T32" fmla="*/ 243 w 25"/>
                <a:gd name="T33" fmla="*/ 81 h 70"/>
                <a:gd name="T34" fmla="*/ 216 w 25"/>
                <a:gd name="T35" fmla="*/ 81 h 70"/>
                <a:gd name="T36" fmla="*/ 216 w 25"/>
                <a:gd name="T37" fmla="*/ 135 h 70"/>
                <a:gd name="T38" fmla="*/ 270 w 25"/>
                <a:gd name="T39" fmla="*/ 216 h 70"/>
                <a:gd name="T40" fmla="*/ 297 w 25"/>
                <a:gd name="T41" fmla="*/ 216 h 70"/>
                <a:gd name="T42" fmla="*/ 297 w 25"/>
                <a:gd name="T43" fmla="*/ 270 h 70"/>
                <a:gd name="T44" fmla="*/ 270 w 25"/>
                <a:gd name="T45" fmla="*/ 378 h 70"/>
                <a:gd name="T46" fmla="*/ 243 w 25"/>
                <a:gd name="T47" fmla="*/ 378 h 70"/>
                <a:gd name="T48" fmla="*/ 189 w 25"/>
                <a:gd name="T49" fmla="*/ 297 h 70"/>
                <a:gd name="T50" fmla="*/ 81 w 25"/>
                <a:gd name="T51" fmla="*/ 189 h 70"/>
                <a:gd name="T52" fmla="*/ 27 w 25"/>
                <a:gd name="T53" fmla="*/ 216 h 70"/>
                <a:gd name="T54" fmla="*/ 27 w 25"/>
                <a:gd name="T55" fmla="*/ 324 h 70"/>
                <a:gd name="T56" fmla="*/ 135 w 25"/>
                <a:gd name="T57" fmla="*/ 351 h 70"/>
                <a:gd name="T58" fmla="*/ 189 w 25"/>
                <a:gd name="T59" fmla="*/ 513 h 70"/>
                <a:gd name="T60" fmla="*/ 243 w 25"/>
                <a:gd name="T61" fmla="*/ 648 h 70"/>
                <a:gd name="T62" fmla="*/ 351 w 25"/>
                <a:gd name="T63" fmla="*/ 729 h 70"/>
                <a:gd name="T64" fmla="*/ 486 w 25"/>
                <a:gd name="T65" fmla="*/ 1836 h 70"/>
                <a:gd name="T66" fmla="*/ 594 w 25"/>
                <a:gd name="T67" fmla="*/ 1863 h 70"/>
                <a:gd name="T68" fmla="*/ 675 w 25"/>
                <a:gd name="T69" fmla="*/ 1809 h 70"/>
                <a:gd name="T70" fmla="*/ 486 w 25"/>
                <a:gd name="T71" fmla="*/ 702 h 70"/>
                <a:gd name="T72" fmla="*/ 567 w 25"/>
                <a:gd name="T73" fmla="*/ 594 h 70"/>
                <a:gd name="T74" fmla="*/ 567 w 25"/>
                <a:gd name="T75" fmla="*/ 432 h 70"/>
                <a:gd name="T76" fmla="*/ 567 w 25"/>
                <a:gd name="T77" fmla="*/ 270 h 70"/>
                <a:gd name="T78" fmla="*/ 648 w 25"/>
                <a:gd name="T79" fmla="*/ 216 h 70"/>
                <a:gd name="T80" fmla="*/ 648 w 25"/>
                <a:gd name="T81" fmla="*/ 108 h 70"/>
                <a:gd name="T82" fmla="*/ 567 w 25"/>
                <a:gd name="T83" fmla="*/ 81 h 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5" h="70">
                  <a:moveTo>
                    <a:pt x="21" y="3"/>
                  </a:moveTo>
                  <a:cubicBezTo>
                    <a:pt x="19" y="4"/>
                    <a:pt x="19" y="8"/>
                    <a:pt x="18" y="9"/>
                  </a:cubicBezTo>
                  <a:cubicBezTo>
                    <a:pt x="18" y="10"/>
                    <a:pt x="18" y="13"/>
                    <a:pt x="18" y="13"/>
                  </a:cubicBezTo>
                  <a:cubicBezTo>
                    <a:pt x="18" y="13"/>
                    <a:pt x="17" y="13"/>
                    <a:pt x="16" y="13"/>
                  </a:cubicBezTo>
                  <a:cubicBezTo>
                    <a:pt x="15" y="13"/>
                    <a:pt x="14" y="11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5" y="8"/>
                    <a:pt x="15" y="7"/>
                  </a:cubicBezTo>
                  <a:cubicBezTo>
                    <a:pt x="16" y="7"/>
                    <a:pt x="16" y="6"/>
                    <a:pt x="16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7"/>
                    <a:pt x="9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10"/>
                  </a:cubicBezTo>
                  <a:cubicBezTo>
                    <a:pt x="11" y="11"/>
                    <a:pt x="11" y="13"/>
                    <a:pt x="10" y="14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9"/>
                    <a:pt x="4" y="7"/>
                    <a:pt x="3" y="7"/>
                  </a:cubicBezTo>
                  <a:cubicBezTo>
                    <a:pt x="2" y="7"/>
                    <a:pt x="1" y="7"/>
                    <a:pt x="1" y="8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2" y="13"/>
                    <a:pt x="4" y="13"/>
                    <a:pt x="5" y="13"/>
                  </a:cubicBezTo>
                  <a:cubicBezTo>
                    <a:pt x="6" y="15"/>
                    <a:pt x="6" y="15"/>
                    <a:pt x="7" y="19"/>
                  </a:cubicBezTo>
                  <a:cubicBezTo>
                    <a:pt x="8" y="20"/>
                    <a:pt x="9" y="23"/>
                    <a:pt x="9" y="24"/>
                  </a:cubicBezTo>
                  <a:cubicBezTo>
                    <a:pt x="10" y="26"/>
                    <a:pt x="11" y="26"/>
                    <a:pt x="13" y="27"/>
                  </a:cubicBezTo>
                  <a:cubicBezTo>
                    <a:pt x="13" y="27"/>
                    <a:pt x="14" y="41"/>
                    <a:pt x="18" y="68"/>
                  </a:cubicBezTo>
                  <a:cubicBezTo>
                    <a:pt x="18" y="69"/>
                    <a:pt x="21" y="70"/>
                    <a:pt x="22" y="69"/>
                  </a:cubicBezTo>
                  <a:cubicBezTo>
                    <a:pt x="23" y="69"/>
                    <a:pt x="25" y="68"/>
                    <a:pt x="25" y="67"/>
                  </a:cubicBezTo>
                  <a:cubicBezTo>
                    <a:pt x="21" y="39"/>
                    <a:pt x="18" y="26"/>
                    <a:pt x="18" y="26"/>
                  </a:cubicBezTo>
                  <a:cubicBezTo>
                    <a:pt x="19" y="26"/>
                    <a:pt x="21" y="24"/>
                    <a:pt x="21" y="22"/>
                  </a:cubicBezTo>
                  <a:cubicBezTo>
                    <a:pt x="21" y="21"/>
                    <a:pt x="21" y="18"/>
                    <a:pt x="21" y="16"/>
                  </a:cubicBezTo>
                  <a:cubicBezTo>
                    <a:pt x="21" y="13"/>
                    <a:pt x="21" y="12"/>
                    <a:pt x="21" y="10"/>
                  </a:cubicBezTo>
                  <a:cubicBezTo>
                    <a:pt x="22" y="10"/>
                    <a:pt x="23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4"/>
                    <a:pt x="23" y="3"/>
                    <a:pt x="2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4" name="Freeform 270">
              <a:extLst>
                <a:ext uri="{FF2B5EF4-FFF2-40B4-BE49-F238E27FC236}">
                  <a16:creationId xmlns:a16="http://schemas.microsoft.com/office/drawing/2014/main" id="{D0CF8DD8-7F60-DC96-C215-510C084FC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9" y="1165"/>
              <a:ext cx="56" cy="42"/>
            </a:xfrm>
            <a:custGeom>
              <a:avLst/>
              <a:gdLst>
                <a:gd name="T0" fmla="*/ 27 w 19"/>
                <a:gd name="T1" fmla="*/ 81 h 14"/>
                <a:gd name="T2" fmla="*/ 236 w 19"/>
                <a:gd name="T3" fmla="*/ 135 h 14"/>
                <a:gd name="T4" fmla="*/ 410 w 19"/>
                <a:gd name="T5" fmla="*/ 0 h 14"/>
                <a:gd name="T6" fmla="*/ 277 w 19"/>
                <a:gd name="T7" fmla="*/ 351 h 14"/>
                <a:gd name="T8" fmla="*/ 27 w 19"/>
                <a:gd name="T9" fmla="*/ 8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4">
                  <a:moveTo>
                    <a:pt x="1" y="3"/>
                  </a:moveTo>
                  <a:cubicBezTo>
                    <a:pt x="2" y="4"/>
                    <a:pt x="5" y="6"/>
                    <a:pt x="9" y="5"/>
                  </a:cubicBezTo>
                  <a:cubicBezTo>
                    <a:pt x="13" y="4"/>
                    <a:pt x="15" y="2"/>
                    <a:pt x="16" y="0"/>
                  </a:cubicBezTo>
                  <a:cubicBezTo>
                    <a:pt x="17" y="1"/>
                    <a:pt x="19" y="11"/>
                    <a:pt x="11" y="13"/>
                  </a:cubicBezTo>
                  <a:cubicBezTo>
                    <a:pt x="2" y="14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5" name="Freeform 271">
              <a:extLst>
                <a:ext uri="{FF2B5EF4-FFF2-40B4-BE49-F238E27FC236}">
                  <a16:creationId xmlns:a16="http://schemas.microsoft.com/office/drawing/2014/main" id="{334E26E0-F05E-C22A-329C-9DD102604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31" y="1081"/>
              <a:ext cx="77" cy="87"/>
            </a:xfrm>
            <a:custGeom>
              <a:avLst/>
              <a:gdLst>
                <a:gd name="T0" fmla="*/ 649 w 26"/>
                <a:gd name="T1" fmla="*/ 378 h 29"/>
                <a:gd name="T2" fmla="*/ 595 w 26"/>
                <a:gd name="T3" fmla="*/ 324 h 29"/>
                <a:gd name="T4" fmla="*/ 622 w 26"/>
                <a:gd name="T5" fmla="*/ 297 h 29"/>
                <a:gd name="T6" fmla="*/ 622 w 26"/>
                <a:gd name="T7" fmla="*/ 189 h 29"/>
                <a:gd name="T8" fmla="*/ 572 w 26"/>
                <a:gd name="T9" fmla="*/ 135 h 29"/>
                <a:gd name="T10" fmla="*/ 572 w 26"/>
                <a:gd name="T11" fmla="*/ 108 h 29"/>
                <a:gd name="T12" fmla="*/ 572 w 26"/>
                <a:gd name="T13" fmla="*/ 27 h 29"/>
                <a:gd name="T14" fmla="*/ 438 w 26"/>
                <a:gd name="T15" fmla="*/ 0 h 29"/>
                <a:gd name="T16" fmla="*/ 317 w 26"/>
                <a:gd name="T17" fmla="*/ 108 h 29"/>
                <a:gd name="T18" fmla="*/ 130 w 26"/>
                <a:gd name="T19" fmla="*/ 81 h 29"/>
                <a:gd name="T20" fmla="*/ 53 w 26"/>
                <a:gd name="T21" fmla="*/ 54 h 29"/>
                <a:gd name="T22" fmla="*/ 0 w 26"/>
                <a:gd name="T23" fmla="*/ 189 h 29"/>
                <a:gd name="T24" fmla="*/ 53 w 26"/>
                <a:gd name="T25" fmla="*/ 297 h 29"/>
                <a:gd name="T26" fmla="*/ 27 w 26"/>
                <a:gd name="T27" fmla="*/ 405 h 29"/>
                <a:gd name="T28" fmla="*/ 80 w 26"/>
                <a:gd name="T29" fmla="*/ 486 h 29"/>
                <a:gd name="T30" fmla="*/ 80 w 26"/>
                <a:gd name="T31" fmla="*/ 567 h 29"/>
                <a:gd name="T32" fmla="*/ 130 w 26"/>
                <a:gd name="T33" fmla="*/ 648 h 29"/>
                <a:gd name="T34" fmla="*/ 157 w 26"/>
                <a:gd name="T35" fmla="*/ 729 h 29"/>
                <a:gd name="T36" fmla="*/ 237 w 26"/>
                <a:gd name="T37" fmla="*/ 756 h 29"/>
                <a:gd name="T38" fmla="*/ 492 w 26"/>
                <a:gd name="T39" fmla="*/ 729 h 29"/>
                <a:gd name="T40" fmla="*/ 622 w 26"/>
                <a:gd name="T41" fmla="*/ 621 h 29"/>
                <a:gd name="T42" fmla="*/ 622 w 26"/>
                <a:gd name="T43" fmla="*/ 513 h 29"/>
                <a:gd name="T44" fmla="*/ 649 w 26"/>
                <a:gd name="T45" fmla="*/ 459 h 29"/>
                <a:gd name="T46" fmla="*/ 649 w 26"/>
                <a:gd name="T47" fmla="*/ 378 h 29"/>
                <a:gd name="T48" fmla="*/ 412 w 26"/>
                <a:gd name="T49" fmla="*/ 540 h 29"/>
                <a:gd name="T50" fmla="*/ 385 w 26"/>
                <a:gd name="T51" fmla="*/ 540 h 29"/>
                <a:gd name="T52" fmla="*/ 385 w 26"/>
                <a:gd name="T53" fmla="*/ 594 h 29"/>
                <a:gd name="T54" fmla="*/ 344 w 26"/>
                <a:gd name="T55" fmla="*/ 594 h 29"/>
                <a:gd name="T56" fmla="*/ 317 w 26"/>
                <a:gd name="T57" fmla="*/ 567 h 29"/>
                <a:gd name="T58" fmla="*/ 264 w 26"/>
                <a:gd name="T59" fmla="*/ 567 h 29"/>
                <a:gd name="T60" fmla="*/ 264 w 26"/>
                <a:gd name="T61" fmla="*/ 486 h 29"/>
                <a:gd name="T62" fmla="*/ 290 w 26"/>
                <a:gd name="T63" fmla="*/ 486 h 29"/>
                <a:gd name="T64" fmla="*/ 290 w 26"/>
                <a:gd name="T65" fmla="*/ 432 h 29"/>
                <a:gd name="T66" fmla="*/ 344 w 26"/>
                <a:gd name="T67" fmla="*/ 432 h 29"/>
                <a:gd name="T68" fmla="*/ 358 w 26"/>
                <a:gd name="T69" fmla="*/ 486 h 29"/>
                <a:gd name="T70" fmla="*/ 412 w 26"/>
                <a:gd name="T71" fmla="*/ 486 h 29"/>
                <a:gd name="T72" fmla="*/ 412 w 26"/>
                <a:gd name="T73" fmla="*/ 540 h 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" h="29">
                  <a:moveTo>
                    <a:pt x="25" y="14"/>
                  </a:moveTo>
                  <a:cubicBezTo>
                    <a:pt x="25" y="13"/>
                    <a:pt x="24" y="13"/>
                    <a:pt x="23" y="12"/>
                  </a:cubicBezTo>
                  <a:cubicBezTo>
                    <a:pt x="24" y="12"/>
                    <a:pt x="24" y="12"/>
                    <a:pt x="24" y="11"/>
                  </a:cubicBezTo>
                  <a:cubicBezTo>
                    <a:pt x="25" y="10"/>
                    <a:pt x="25" y="9"/>
                    <a:pt x="24" y="7"/>
                  </a:cubicBezTo>
                  <a:cubicBezTo>
                    <a:pt x="24" y="6"/>
                    <a:pt x="23" y="6"/>
                    <a:pt x="22" y="5"/>
                  </a:cubicBezTo>
                  <a:cubicBezTo>
                    <a:pt x="22" y="5"/>
                    <a:pt x="22" y="5"/>
                    <a:pt x="22" y="4"/>
                  </a:cubicBezTo>
                  <a:cubicBezTo>
                    <a:pt x="23" y="3"/>
                    <a:pt x="22" y="2"/>
                    <a:pt x="22" y="1"/>
                  </a:cubicBezTo>
                  <a:cubicBezTo>
                    <a:pt x="21" y="0"/>
                    <a:pt x="17" y="0"/>
                    <a:pt x="17" y="0"/>
                  </a:cubicBezTo>
                  <a:cubicBezTo>
                    <a:pt x="16" y="2"/>
                    <a:pt x="14" y="3"/>
                    <a:pt x="12" y="4"/>
                  </a:cubicBezTo>
                  <a:cubicBezTo>
                    <a:pt x="9" y="4"/>
                    <a:pt x="7" y="4"/>
                    <a:pt x="5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2" y="10"/>
                    <a:pt x="2" y="11"/>
                  </a:cubicBezTo>
                  <a:cubicBezTo>
                    <a:pt x="2" y="12"/>
                    <a:pt x="1" y="13"/>
                    <a:pt x="1" y="15"/>
                  </a:cubicBezTo>
                  <a:cubicBezTo>
                    <a:pt x="2" y="16"/>
                    <a:pt x="3" y="17"/>
                    <a:pt x="3" y="18"/>
                  </a:cubicBezTo>
                  <a:cubicBezTo>
                    <a:pt x="4" y="19"/>
                    <a:pt x="3" y="19"/>
                    <a:pt x="3" y="21"/>
                  </a:cubicBezTo>
                  <a:cubicBezTo>
                    <a:pt x="3" y="22"/>
                    <a:pt x="5" y="23"/>
                    <a:pt x="5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7" y="28"/>
                    <a:pt x="7" y="28"/>
                    <a:pt x="9" y="28"/>
                  </a:cubicBezTo>
                  <a:cubicBezTo>
                    <a:pt x="11" y="29"/>
                    <a:pt x="15" y="29"/>
                    <a:pt x="19" y="27"/>
                  </a:cubicBezTo>
                  <a:cubicBezTo>
                    <a:pt x="21" y="26"/>
                    <a:pt x="23" y="25"/>
                    <a:pt x="24" y="23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6" y="16"/>
                    <a:pt x="25" y="14"/>
                    <a:pt x="25" y="14"/>
                  </a:cubicBezTo>
                  <a:close/>
                  <a:moveTo>
                    <a:pt x="16" y="20"/>
                  </a:moveTo>
                  <a:cubicBezTo>
                    <a:pt x="16" y="21"/>
                    <a:pt x="15" y="20"/>
                    <a:pt x="15" y="20"/>
                  </a:cubicBezTo>
                  <a:cubicBezTo>
                    <a:pt x="15" y="21"/>
                    <a:pt x="15" y="22"/>
                    <a:pt x="15" y="22"/>
                  </a:cubicBezTo>
                  <a:cubicBezTo>
                    <a:pt x="15" y="22"/>
                    <a:pt x="13" y="23"/>
                    <a:pt x="13" y="22"/>
                  </a:cubicBez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10" y="21"/>
                    <a:pt x="9" y="19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1" y="17"/>
                    <a:pt x="11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4" y="18"/>
                    <a:pt x="15" y="17"/>
                    <a:pt x="16" y="18"/>
                  </a:cubicBezTo>
                  <a:cubicBezTo>
                    <a:pt x="16" y="18"/>
                    <a:pt x="17" y="20"/>
                    <a:pt x="1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6" name="Freeform 272">
              <a:extLst>
                <a:ext uri="{FF2B5EF4-FFF2-40B4-BE49-F238E27FC236}">
                  <a16:creationId xmlns:a16="http://schemas.microsoft.com/office/drawing/2014/main" id="{DD326596-F515-1269-9C50-8F676CA57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79" y="877"/>
              <a:ext cx="131" cy="285"/>
            </a:xfrm>
            <a:custGeom>
              <a:avLst/>
              <a:gdLst>
                <a:gd name="T0" fmla="*/ 1081 w 44"/>
                <a:gd name="T1" fmla="*/ 324 h 95"/>
                <a:gd name="T2" fmla="*/ 1161 w 44"/>
                <a:gd name="T3" fmla="*/ 54 h 95"/>
                <a:gd name="T4" fmla="*/ 1108 w 44"/>
                <a:gd name="T5" fmla="*/ 0 h 95"/>
                <a:gd name="T6" fmla="*/ 80 w 44"/>
                <a:gd name="T7" fmla="*/ 432 h 95"/>
                <a:gd name="T8" fmla="*/ 134 w 44"/>
                <a:gd name="T9" fmla="*/ 864 h 95"/>
                <a:gd name="T10" fmla="*/ 655 w 44"/>
                <a:gd name="T11" fmla="*/ 1674 h 95"/>
                <a:gd name="T12" fmla="*/ 816 w 44"/>
                <a:gd name="T13" fmla="*/ 2349 h 95"/>
                <a:gd name="T14" fmla="*/ 1108 w 44"/>
                <a:gd name="T15" fmla="*/ 2565 h 95"/>
                <a:gd name="T16" fmla="*/ 1081 w 44"/>
                <a:gd name="T17" fmla="*/ 324 h 95"/>
                <a:gd name="T18" fmla="*/ 479 w 44"/>
                <a:gd name="T19" fmla="*/ 729 h 95"/>
                <a:gd name="T20" fmla="*/ 372 w 44"/>
                <a:gd name="T21" fmla="*/ 918 h 95"/>
                <a:gd name="T22" fmla="*/ 319 w 44"/>
                <a:gd name="T23" fmla="*/ 702 h 95"/>
                <a:gd name="T24" fmla="*/ 319 w 44"/>
                <a:gd name="T25" fmla="*/ 621 h 95"/>
                <a:gd name="T26" fmla="*/ 372 w 44"/>
                <a:gd name="T27" fmla="*/ 756 h 95"/>
                <a:gd name="T28" fmla="*/ 399 w 44"/>
                <a:gd name="T29" fmla="*/ 756 h 95"/>
                <a:gd name="T30" fmla="*/ 479 w 44"/>
                <a:gd name="T31" fmla="*/ 648 h 95"/>
                <a:gd name="T32" fmla="*/ 479 w 44"/>
                <a:gd name="T33" fmla="*/ 729 h 95"/>
                <a:gd name="T34" fmla="*/ 682 w 44"/>
                <a:gd name="T35" fmla="*/ 324 h 95"/>
                <a:gd name="T36" fmla="*/ 709 w 44"/>
                <a:gd name="T37" fmla="*/ 270 h 95"/>
                <a:gd name="T38" fmla="*/ 735 w 44"/>
                <a:gd name="T39" fmla="*/ 378 h 95"/>
                <a:gd name="T40" fmla="*/ 762 w 44"/>
                <a:gd name="T41" fmla="*/ 378 h 95"/>
                <a:gd name="T42" fmla="*/ 843 w 44"/>
                <a:gd name="T43" fmla="*/ 297 h 95"/>
                <a:gd name="T44" fmla="*/ 843 w 44"/>
                <a:gd name="T45" fmla="*/ 378 h 95"/>
                <a:gd name="T46" fmla="*/ 709 w 44"/>
                <a:gd name="T47" fmla="*/ 540 h 95"/>
                <a:gd name="T48" fmla="*/ 682 w 44"/>
                <a:gd name="T49" fmla="*/ 324 h 95"/>
                <a:gd name="T50" fmla="*/ 869 w 44"/>
                <a:gd name="T51" fmla="*/ 1053 h 95"/>
                <a:gd name="T52" fmla="*/ 735 w 44"/>
                <a:gd name="T53" fmla="*/ 1242 h 95"/>
                <a:gd name="T54" fmla="*/ 682 w 44"/>
                <a:gd name="T55" fmla="*/ 999 h 95"/>
                <a:gd name="T56" fmla="*/ 709 w 44"/>
                <a:gd name="T57" fmla="*/ 945 h 95"/>
                <a:gd name="T58" fmla="*/ 735 w 44"/>
                <a:gd name="T59" fmla="*/ 1080 h 95"/>
                <a:gd name="T60" fmla="*/ 789 w 44"/>
                <a:gd name="T61" fmla="*/ 1080 h 95"/>
                <a:gd name="T62" fmla="*/ 869 w 44"/>
                <a:gd name="T63" fmla="*/ 972 h 95"/>
                <a:gd name="T64" fmla="*/ 869 w 44"/>
                <a:gd name="T65" fmla="*/ 1053 h 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4" h="95">
                  <a:moveTo>
                    <a:pt x="41" y="12"/>
                  </a:moveTo>
                  <a:cubicBezTo>
                    <a:pt x="41" y="8"/>
                    <a:pt x="43" y="4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2" y="0"/>
                    <a:pt x="21" y="5"/>
                    <a:pt x="3" y="16"/>
                  </a:cubicBezTo>
                  <a:cubicBezTo>
                    <a:pt x="0" y="19"/>
                    <a:pt x="3" y="26"/>
                    <a:pt x="5" y="32"/>
                  </a:cubicBezTo>
                  <a:cubicBezTo>
                    <a:pt x="13" y="50"/>
                    <a:pt x="22" y="48"/>
                    <a:pt x="25" y="62"/>
                  </a:cubicBezTo>
                  <a:cubicBezTo>
                    <a:pt x="26" y="67"/>
                    <a:pt x="30" y="85"/>
                    <a:pt x="31" y="87"/>
                  </a:cubicBezTo>
                  <a:cubicBezTo>
                    <a:pt x="33" y="92"/>
                    <a:pt x="37" y="95"/>
                    <a:pt x="42" y="95"/>
                  </a:cubicBezTo>
                  <a:cubicBezTo>
                    <a:pt x="41" y="71"/>
                    <a:pt x="38" y="34"/>
                    <a:pt x="41" y="12"/>
                  </a:cubicBezTo>
                  <a:close/>
                  <a:moveTo>
                    <a:pt x="18" y="27"/>
                  </a:moveTo>
                  <a:cubicBezTo>
                    <a:pt x="18" y="29"/>
                    <a:pt x="16" y="34"/>
                    <a:pt x="14" y="34"/>
                  </a:cubicBezTo>
                  <a:cubicBezTo>
                    <a:pt x="13" y="34"/>
                    <a:pt x="11" y="28"/>
                    <a:pt x="12" y="26"/>
                  </a:cubicBezTo>
                  <a:cubicBezTo>
                    <a:pt x="12" y="24"/>
                    <a:pt x="12" y="24"/>
                    <a:pt x="12" y="23"/>
                  </a:cubicBezTo>
                  <a:cubicBezTo>
                    <a:pt x="13" y="23"/>
                    <a:pt x="14" y="25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5"/>
                    <a:pt x="17" y="24"/>
                    <a:pt x="18" y="24"/>
                  </a:cubicBezTo>
                  <a:cubicBezTo>
                    <a:pt x="18" y="24"/>
                    <a:pt x="19" y="26"/>
                    <a:pt x="18" y="27"/>
                  </a:cubicBezTo>
                  <a:close/>
                  <a:moveTo>
                    <a:pt x="26" y="12"/>
                  </a:moveTo>
                  <a:cubicBezTo>
                    <a:pt x="26" y="10"/>
                    <a:pt x="27" y="10"/>
                    <a:pt x="27" y="10"/>
                  </a:cubicBezTo>
                  <a:cubicBezTo>
                    <a:pt x="28" y="10"/>
                    <a:pt x="28" y="12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2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6"/>
                    <a:pt x="28" y="20"/>
                    <a:pt x="27" y="20"/>
                  </a:cubicBezTo>
                  <a:cubicBezTo>
                    <a:pt x="26" y="19"/>
                    <a:pt x="25" y="14"/>
                    <a:pt x="26" y="12"/>
                  </a:cubicBezTo>
                  <a:close/>
                  <a:moveTo>
                    <a:pt x="33" y="39"/>
                  </a:moveTo>
                  <a:cubicBezTo>
                    <a:pt x="32" y="41"/>
                    <a:pt x="29" y="47"/>
                    <a:pt x="28" y="46"/>
                  </a:cubicBezTo>
                  <a:cubicBezTo>
                    <a:pt x="26" y="46"/>
                    <a:pt x="26" y="39"/>
                    <a:pt x="26" y="37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8" y="35"/>
                    <a:pt x="28" y="37"/>
                    <a:pt x="28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1" y="37"/>
                    <a:pt x="33" y="36"/>
                    <a:pt x="33" y="36"/>
                  </a:cubicBezTo>
                  <a:cubicBezTo>
                    <a:pt x="34" y="36"/>
                    <a:pt x="34" y="38"/>
                    <a:pt x="3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7" name="Freeform 273">
              <a:extLst>
                <a:ext uri="{FF2B5EF4-FFF2-40B4-BE49-F238E27FC236}">
                  <a16:creationId xmlns:a16="http://schemas.microsoft.com/office/drawing/2014/main" id="{230F299B-E15F-4AA0-2F98-81E05EA9BE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51" y="877"/>
              <a:ext cx="135" cy="285"/>
            </a:xfrm>
            <a:custGeom>
              <a:avLst/>
              <a:gdLst>
                <a:gd name="T0" fmla="*/ 1134 w 45"/>
                <a:gd name="T1" fmla="*/ 459 h 95"/>
                <a:gd name="T2" fmla="*/ 27 w 45"/>
                <a:gd name="T3" fmla="*/ 0 h 95"/>
                <a:gd name="T4" fmla="*/ 0 w 45"/>
                <a:gd name="T5" fmla="*/ 54 h 95"/>
                <a:gd name="T6" fmla="*/ 81 w 45"/>
                <a:gd name="T7" fmla="*/ 324 h 95"/>
                <a:gd name="T8" fmla="*/ 54 w 45"/>
                <a:gd name="T9" fmla="*/ 2565 h 95"/>
                <a:gd name="T10" fmla="*/ 351 w 45"/>
                <a:gd name="T11" fmla="*/ 2349 h 95"/>
                <a:gd name="T12" fmla="*/ 513 w 45"/>
                <a:gd name="T13" fmla="*/ 1674 h 95"/>
                <a:gd name="T14" fmla="*/ 1080 w 45"/>
                <a:gd name="T15" fmla="*/ 891 h 95"/>
                <a:gd name="T16" fmla="*/ 1134 w 45"/>
                <a:gd name="T17" fmla="*/ 459 h 95"/>
                <a:gd name="T18" fmla="*/ 297 w 45"/>
                <a:gd name="T19" fmla="*/ 297 h 95"/>
                <a:gd name="T20" fmla="*/ 378 w 45"/>
                <a:gd name="T21" fmla="*/ 378 h 95"/>
                <a:gd name="T22" fmla="*/ 432 w 45"/>
                <a:gd name="T23" fmla="*/ 378 h 95"/>
                <a:gd name="T24" fmla="*/ 432 w 45"/>
                <a:gd name="T25" fmla="*/ 270 h 95"/>
                <a:gd name="T26" fmla="*/ 459 w 45"/>
                <a:gd name="T27" fmla="*/ 324 h 95"/>
                <a:gd name="T28" fmla="*/ 432 w 45"/>
                <a:gd name="T29" fmla="*/ 540 h 95"/>
                <a:gd name="T30" fmla="*/ 324 w 45"/>
                <a:gd name="T31" fmla="*/ 378 h 95"/>
                <a:gd name="T32" fmla="*/ 297 w 45"/>
                <a:gd name="T33" fmla="*/ 297 h 95"/>
                <a:gd name="T34" fmla="*/ 432 w 45"/>
                <a:gd name="T35" fmla="*/ 1350 h 95"/>
                <a:gd name="T36" fmla="*/ 297 w 45"/>
                <a:gd name="T37" fmla="*/ 1161 h 95"/>
                <a:gd name="T38" fmla="*/ 297 w 45"/>
                <a:gd name="T39" fmla="*/ 1080 h 95"/>
                <a:gd name="T40" fmla="*/ 378 w 45"/>
                <a:gd name="T41" fmla="*/ 1188 h 95"/>
                <a:gd name="T42" fmla="*/ 432 w 45"/>
                <a:gd name="T43" fmla="*/ 1188 h 95"/>
                <a:gd name="T44" fmla="*/ 459 w 45"/>
                <a:gd name="T45" fmla="*/ 1026 h 95"/>
                <a:gd name="T46" fmla="*/ 486 w 45"/>
                <a:gd name="T47" fmla="*/ 1107 h 95"/>
                <a:gd name="T48" fmla="*/ 432 w 45"/>
                <a:gd name="T49" fmla="*/ 1350 h 95"/>
                <a:gd name="T50" fmla="*/ 837 w 45"/>
                <a:gd name="T51" fmla="*/ 945 h 95"/>
                <a:gd name="T52" fmla="*/ 729 w 45"/>
                <a:gd name="T53" fmla="*/ 756 h 95"/>
                <a:gd name="T54" fmla="*/ 729 w 45"/>
                <a:gd name="T55" fmla="*/ 675 h 95"/>
                <a:gd name="T56" fmla="*/ 810 w 45"/>
                <a:gd name="T57" fmla="*/ 783 h 95"/>
                <a:gd name="T58" fmla="*/ 837 w 45"/>
                <a:gd name="T59" fmla="*/ 783 h 95"/>
                <a:gd name="T60" fmla="*/ 864 w 45"/>
                <a:gd name="T61" fmla="*/ 648 h 95"/>
                <a:gd name="T62" fmla="*/ 891 w 45"/>
                <a:gd name="T63" fmla="*/ 729 h 95"/>
                <a:gd name="T64" fmla="*/ 837 w 45"/>
                <a:gd name="T65" fmla="*/ 945 h 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5" h="95">
                  <a:moveTo>
                    <a:pt x="42" y="17"/>
                  </a:moveTo>
                  <a:cubicBezTo>
                    <a:pt x="23" y="5"/>
                    <a:pt x="2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3" y="8"/>
                    <a:pt x="3" y="12"/>
                  </a:cubicBezTo>
                  <a:cubicBezTo>
                    <a:pt x="5" y="34"/>
                    <a:pt x="3" y="71"/>
                    <a:pt x="2" y="95"/>
                  </a:cubicBezTo>
                  <a:cubicBezTo>
                    <a:pt x="7" y="95"/>
                    <a:pt x="11" y="92"/>
                    <a:pt x="13" y="87"/>
                  </a:cubicBezTo>
                  <a:cubicBezTo>
                    <a:pt x="14" y="85"/>
                    <a:pt x="17" y="67"/>
                    <a:pt x="19" y="62"/>
                  </a:cubicBezTo>
                  <a:cubicBezTo>
                    <a:pt x="22" y="51"/>
                    <a:pt x="36" y="46"/>
                    <a:pt x="40" y="33"/>
                  </a:cubicBezTo>
                  <a:cubicBezTo>
                    <a:pt x="42" y="27"/>
                    <a:pt x="45" y="19"/>
                    <a:pt x="42" y="17"/>
                  </a:cubicBezTo>
                  <a:close/>
                  <a:moveTo>
                    <a:pt x="11" y="11"/>
                  </a:moveTo>
                  <a:cubicBezTo>
                    <a:pt x="12" y="11"/>
                    <a:pt x="13" y="12"/>
                    <a:pt x="14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2"/>
                    <a:pt x="16" y="10"/>
                    <a:pt x="16" y="10"/>
                  </a:cubicBezTo>
                  <a:cubicBezTo>
                    <a:pt x="17" y="10"/>
                    <a:pt x="17" y="10"/>
                    <a:pt x="17" y="12"/>
                  </a:cubicBezTo>
                  <a:cubicBezTo>
                    <a:pt x="18" y="14"/>
                    <a:pt x="18" y="19"/>
                    <a:pt x="16" y="20"/>
                  </a:cubicBezTo>
                  <a:cubicBezTo>
                    <a:pt x="15" y="20"/>
                    <a:pt x="12" y="16"/>
                    <a:pt x="12" y="14"/>
                  </a:cubicBezTo>
                  <a:cubicBezTo>
                    <a:pt x="11" y="13"/>
                    <a:pt x="11" y="12"/>
                    <a:pt x="11" y="11"/>
                  </a:cubicBezTo>
                  <a:close/>
                  <a:moveTo>
                    <a:pt x="16" y="50"/>
                  </a:moveTo>
                  <a:cubicBezTo>
                    <a:pt x="15" y="51"/>
                    <a:pt x="12" y="45"/>
                    <a:pt x="11" y="43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2" y="39"/>
                    <a:pt x="13" y="40"/>
                    <a:pt x="14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0"/>
                    <a:pt x="17" y="38"/>
                    <a:pt x="17" y="38"/>
                  </a:cubicBezTo>
                  <a:cubicBezTo>
                    <a:pt x="18" y="38"/>
                    <a:pt x="18" y="39"/>
                    <a:pt x="18" y="41"/>
                  </a:cubicBezTo>
                  <a:cubicBezTo>
                    <a:pt x="19" y="43"/>
                    <a:pt x="18" y="50"/>
                    <a:pt x="16" y="50"/>
                  </a:cubicBezTo>
                  <a:close/>
                  <a:moveTo>
                    <a:pt x="31" y="35"/>
                  </a:moveTo>
                  <a:cubicBezTo>
                    <a:pt x="29" y="35"/>
                    <a:pt x="27" y="30"/>
                    <a:pt x="27" y="28"/>
                  </a:cubicBezTo>
                  <a:cubicBezTo>
                    <a:pt x="26" y="26"/>
                    <a:pt x="27" y="25"/>
                    <a:pt x="27" y="25"/>
                  </a:cubicBezTo>
                  <a:cubicBezTo>
                    <a:pt x="28" y="25"/>
                    <a:pt x="29" y="26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6"/>
                    <a:pt x="32" y="24"/>
                    <a:pt x="32" y="24"/>
                  </a:cubicBezTo>
                  <a:cubicBezTo>
                    <a:pt x="33" y="24"/>
                    <a:pt x="33" y="25"/>
                    <a:pt x="33" y="27"/>
                  </a:cubicBezTo>
                  <a:cubicBezTo>
                    <a:pt x="34" y="29"/>
                    <a:pt x="32" y="35"/>
                    <a:pt x="31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8" name="Freeform 274">
              <a:extLst>
                <a:ext uri="{FF2B5EF4-FFF2-40B4-BE49-F238E27FC236}">
                  <a16:creationId xmlns:a16="http://schemas.microsoft.com/office/drawing/2014/main" id="{6A7360A6-2D2C-9DD5-26B2-394A29CEE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4" y="785"/>
              <a:ext cx="45" cy="44"/>
            </a:xfrm>
            <a:custGeom>
              <a:avLst/>
              <a:gdLst>
                <a:gd name="T0" fmla="*/ 297 w 15"/>
                <a:gd name="T1" fmla="*/ 155 h 15"/>
                <a:gd name="T2" fmla="*/ 216 w 15"/>
                <a:gd name="T3" fmla="*/ 26 h 15"/>
                <a:gd name="T4" fmla="*/ 216 w 15"/>
                <a:gd name="T5" fmla="*/ 0 h 15"/>
                <a:gd name="T6" fmla="*/ 351 w 15"/>
                <a:gd name="T7" fmla="*/ 26 h 15"/>
                <a:gd name="T8" fmla="*/ 351 w 15"/>
                <a:gd name="T9" fmla="*/ 53 h 15"/>
                <a:gd name="T10" fmla="*/ 297 w 15"/>
                <a:gd name="T11" fmla="*/ 378 h 15"/>
                <a:gd name="T12" fmla="*/ 81 w 15"/>
                <a:gd name="T13" fmla="*/ 302 h 15"/>
                <a:gd name="T14" fmla="*/ 0 w 15"/>
                <a:gd name="T15" fmla="*/ 155 h 15"/>
                <a:gd name="T16" fmla="*/ 81 w 15"/>
                <a:gd name="T17" fmla="*/ 129 h 15"/>
                <a:gd name="T18" fmla="*/ 297 w 15"/>
                <a:gd name="T19" fmla="*/ 155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5">
                  <a:moveTo>
                    <a:pt x="11" y="6"/>
                  </a:moveTo>
                  <a:cubicBezTo>
                    <a:pt x="11" y="6"/>
                    <a:pt x="11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8"/>
                    <a:pt x="11" y="11"/>
                    <a:pt x="11" y="15"/>
                  </a:cubicBezTo>
                  <a:cubicBezTo>
                    <a:pt x="7" y="12"/>
                    <a:pt x="3" y="12"/>
                    <a:pt x="3" y="1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3" y="5"/>
                  </a:cubicBezTo>
                  <a:cubicBezTo>
                    <a:pt x="6" y="5"/>
                    <a:pt x="9" y="5"/>
                    <a:pt x="1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9" name="Freeform 275">
              <a:extLst>
                <a:ext uri="{FF2B5EF4-FFF2-40B4-BE49-F238E27FC236}">
                  <a16:creationId xmlns:a16="http://schemas.microsoft.com/office/drawing/2014/main" id="{459B3743-EA82-CCF9-6D12-2AA3952DF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8" y="683"/>
              <a:ext cx="159" cy="69"/>
            </a:xfrm>
            <a:custGeom>
              <a:avLst/>
              <a:gdLst>
                <a:gd name="T0" fmla="*/ 729 w 53"/>
                <a:gd name="T1" fmla="*/ 540 h 23"/>
                <a:gd name="T2" fmla="*/ 729 w 53"/>
                <a:gd name="T3" fmla="*/ 540 h 23"/>
                <a:gd name="T4" fmla="*/ 216 w 53"/>
                <a:gd name="T5" fmla="*/ 621 h 23"/>
                <a:gd name="T6" fmla="*/ 27 w 53"/>
                <a:gd name="T7" fmla="*/ 189 h 23"/>
                <a:gd name="T8" fmla="*/ 81 w 53"/>
                <a:gd name="T9" fmla="*/ 135 h 23"/>
                <a:gd name="T10" fmla="*/ 135 w 53"/>
                <a:gd name="T11" fmla="*/ 189 h 23"/>
                <a:gd name="T12" fmla="*/ 189 w 53"/>
                <a:gd name="T13" fmla="*/ 162 h 23"/>
                <a:gd name="T14" fmla="*/ 216 w 53"/>
                <a:gd name="T15" fmla="*/ 270 h 23"/>
                <a:gd name="T16" fmla="*/ 162 w 53"/>
                <a:gd name="T17" fmla="*/ 270 h 23"/>
                <a:gd name="T18" fmla="*/ 405 w 53"/>
                <a:gd name="T19" fmla="*/ 216 h 23"/>
                <a:gd name="T20" fmla="*/ 351 w 53"/>
                <a:gd name="T21" fmla="*/ 243 h 23"/>
                <a:gd name="T22" fmla="*/ 297 w 53"/>
                <a:gd name="T23" fmla="*/ 135 h 23"/>
                <a:gd name="T24" fmla="*/ 378 w 53"/>
                <a:gd name="T25" fmla="*/ 135 h 23"/>
                <a:gd name="T26" fmla="*/ 378 w 53"/>
                <a:gd name="T27" fmla="*/ 27 h 23"/>
                <a:gd name="T28" fmla="*/ 432 w 53"/>
                <a:gd name="T29" fmla="*/ 108 h 23"/>
                <a:gd name="T30" fmla="*/ 459 w 53"/>
                <a:gd name="T31" fmla="*/ 108 h 23"/>
                <a:gd name="T32" fmla="*/ 513 w 53"/>
                <a:gd name="T33" fmla="*/ 162 h 23"/>
                <a:gd name="T34" fmla="*/ 459 w 53"/>
                <a:gd name="T35" fmla="*/ 216 h 23"/>
                <a:gd name="T36" fmla="*/ 594 w 53"/>
                <a:gd name="T37" fmla="*/ 297 h 23"/>
                <a:gd name="T38" fmla="*/ 675 w 53"/>
                <a:gd name="T39" fmla="*/ 162 h 23"/>
                <a:gd name="T40" fmla="*/ 594 w 53"/>
                <a:gd name="T41" fmla="*/ 135 h 23"/>
                <a:gd name="T42" fmla="*/ 675 w 53"/>
                <a:gd name="T43" fmla="*/ 81 h 23"/>
                <a:gd name="T44" fmla="*/ 648 w 53"/>
                <a:gd name="T45" fmla="*/ 27 h 23"/>
                <a:gd name="T46" fmla="*/ 729 w 53"/>
                <a:gd name="T47" fmla="*/ 0 h 23"/>
                <a:gd name="T48" fmla="*/ 783 w 53"/>
                <a:gd name="T49" fmla="*/ 27 h 23"/>
                <a:gd name="T50" fmla="*/ 783 w 53"/>
                <a:gd name="T51" fmla="*/ 81 h 23"/>
                <a:gd name="T52" fmla="*/ 837 w 53"/>
                <a:gd name="T53" fmla="*/ 135 h 23"/>
                <a:gd name="T54" fmla="*/ 756 w 53"/>
                <a:gd name="T55" fmla="*/ 162 h 23"/>
                <a:gd name="T56" fmla="*/ 864 w 53"/>
                <a:gd name="T57" fmla="*/ 297 h 23"/>
                <a:gd name="T58" fmla="*/ 999 w 53"/>
                <a:gd name="T59" fmla="*/ 216 h 23"/>
                <a:gd name="T60" fmla="*/ 945 w 53"/>
                <a:gd name="T61" fmla="*/ 162 h 23"/>
                <a:gd name="T62" fmla="*/ 999 w 53"/>
                <a:gd name="T63" fmla="*/ 108 h 23"/>
                <a:gd name="T64" fmla="*/ 1026 w 53"/>
                <a:gd name="T65" fmla="*/ 108 h 23"/>
                <a:gd name="T66" fmla="*/ 1080 w 53"/>
                <a:gd name="T67" fmla="*/ 27 h 23"/>
                <a:gd name="T68" fmla="*/ 1080 w 53"/>
                <a:gd name="T69" fmla="*/ 135 h 23"/>
                <a:gd name="T70" fmla="*/ 1134 w 53"/>
                <a:gd name="T71" fmla="*/ 135 h 23"/>
                <a:gd name="T72" fmla="*/ 1080 w 53"/>
                <a:gd name="T73" fmla="*/ 243 h 23"/>
                <a:gd name="T74" fmla="*/ 1053 w 53"/>
                <a:gd name="T75" fmla="*/ 216 h 23"/>
                <a:gd name="T76" fmla="*/ 1269 w 53"/>
                <a:gd name="T77" fmla="*/ 270 h 23"/>
                <a:gd name="T78" fmla="*/ 1242 w 53"/>
                <a:gd name="T79" fmla="*/ 270 h 23"/>
                <a:gd name="T80" fmla="*/ 1242 w 53"/>
                <a:gd name="T81" fmla="*/ 162 h 23"/>
                <a:gd name="T82" fmla="*/ 1323 w 53"/>
                <a:gd name="T83" fmla="*/ 189 h 23"/>
                <a:gd name="T84" fmla="*/ 1377 w 53"/>
                <a:gd name="T85" fmla="*/ 135 h 23"/>
                <a:gd name="T86" fmla="*/ 1431 w 53"/>
                <a:gd name="T87" fmla="*/ 189 h 23"/>
                <a:gd name="T88" fmla="*/ 1242 w 53"/>
                <a:gd name="T89" fmla="*/ 621 h 23"/>
                <a:gd name="T90" fmla="*/ 729 w 53"/>
                <a:gd name="T91" fmla="*/ 540 h 23"/>
                <a:gd name="T92" fmla="*/ 729 w 53"/>
                <a:gd name="T93" fmla="*/ 540 h 23"/>
                <a:gd name="T94" fmla="*/ 729 w 53"/>
                <a:gd name="T95" fmla="*/ 540 h 23"/>
                <a:gd name="T96" fmla="*/ 729 w 53"/>
                <a:gd name="T97" fmla="*/ 540 h 23"/>
                <a:gd name="T98" fmla="*/ 729 w 53"/>
                <a:gd name="T99" fmla="*/ 540 h 23"/>
                <a:gd name="T100" fmla="*/ 729 w 53"/>
                <a:gd name="T101" fmla="*/ 540 h 23"/>
                <a:gd name="T102" fmla="*/ 729 w 53"/>
                <a:gd name="T103" fmla="*/ 540 h 2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" h="23"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0" y="20"/>
                    <a:pt x="13" y="20"/>
                    <a:pt x="8" y="23"/>
                  </a:cubicBezTo>
                  <a:cubicBezTo>
                    <a:pt x="7" y="21"/>
                    <a:pt x="5" y="12"/>
                    <a:pt x="3" y="9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7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9"/>
                    <a:pt x="8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9" y="12"/>
                    <a:pt x="11" y="12"/>
                  </a:cubicBezTo>
                  <a:cubicBezTo>
                    <a:pt x="14" y="12"/>
                    <a:pt x="15" y="10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13" y="9"/>
                    <a:pt x="12" y="9"/>
                    <a:pt x="12" y="7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2"/>
                    <a:pt x="12" y="2"/>
                    <a:pt x="14" y="1"/>
                  </a:cubicBezTo>
                  <a:cubicBezTo>
                    <a:pt x="16" y="1"/>
                    <a:pt x="16" y="2"/>
                    <a:pt x="17" y="2"/>
                  </a:cubicBezTo>
                  <a:cubicBezTo>
                    <a:pt x="17" y="3"/>
                    <a:pt x="17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9" y="4"/>
                    <a:pt x="19" y="6"/>
                  </a:cubicBezTo>
                  <a:cubicBezTo>
                    <a:pt x="19" y="7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10"/>
                    <a:pt x="19" y="11"/>
                    <a:pt x="22" y="11"/>
                  </a:cubicBezTo>
                  <a:cubicBezTo>
                    <a:pt x="24" y="11"/>
                    <a:pt x="26" y="9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3" y="7"/>
                    <a:pt x="23" y="6"/>
                    <a:pt x="22" y="5"/>
                  </a:cubicBezTo>
                  <a:cubicBezTo>
                    <a:pt x="22" y="4"/>
                    <a:pt x="23" y="3"/>
                    <a:pt x="23" y="3"/>
                  </a:cubicBezTo>
                  <a:cubicBezTo>
                    <a:pt x="24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4" y="2"/>
                    <a:pt x="24" y="1"/>
                  </a:cubicBezTo>
                  <a:cubicBezTo>
                    <a:pt x="24" y="1"/>
                    <a:pt x="25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1"/>
                  </a:cubicBezTo>
                  <a:cubicBezTo>
                    <a:pt x="29" y="2"/>
                    <a:pt x="29" y="2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1" y="4"/>
                    <a:pt x="31" y="5"/>
                  </a:cubicBezTo>
                  <a:cubicBezTo>
                    <a:pt x="31" y="6"/>
                    <a:pt x="30" y="7"/>
                    <a:pt x="29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9"/>
                    <a:pt x="30" y="11"/>
                    <a:pt x="32" y="11"/>
                  </a:cubicBezTo>
                  <a:cubicBezTo>
                    <a:pt x="35" y="11"/>
                    <a:pt x="36" y="10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4" y="7"/>
                    <a:pt x="35" y="6"/>
                  </a:cubicBezTo>
                  <a:cubicBezTo>
                    <a:pt x="35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5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7" y="4"/>
                    <a:pt x="37" y="3"/>
                    <a:pt x="37" y="2"/>
                  </a:cubicBezTo>
                  <a:cubicBezTo>
                    <a:pt x="37" y="2"/>
                    <a:pt x="38" y="1"/>
                    <a:pt x="40" y="1"/>
                  </a:cubicBezTo>
                  <a:cubicBezTo>
                    <a:pt x="41" y="2"/>
                    <a:pt x="42" y="2"/>
                    <a:pt x="42" y="3"/>
                  </a:cubicBezTo>
                  <a:cubicBezTo>
                    <a:pt x="42" y="3"/>
                    <a:pt x="41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5"/>
                    <a:pt x="42" y="5"/>
                  </a:cubicBezTo>
                  <a:cubicBezTo>
                    <a:pt x="42" y="6"/>
                    <a:pt x="42" y="6"/>
                    <a:pt x="42" y="7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0"/>
                    <a:pt x="39" y="12"/>
                    <a:pt x="42" y="12"/>
                  </a:cubicBezTo>
                  <a:cubicBezTo>
                    <a:pt x="44" y="12"/>
                    <a:pt x="46" y="11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6" y="10"/>
                    <a:pt x="46" y="10"/>
                  </a:cubicBezTo>
                  <a:cubicBezTo>
                    <a:pt x="45" y="9"/>
                    <a:pt x="45" y="8"/>
                    <a:pt x="45" y="8"/>
                  </a:cubicBezTo>
                  <a:cubicBezTo>
                    <a:pt x="46" y="7"/>
                    <a:pt x="46" y="7"/>
                    <a:pt x="46" y="6"/>
                  </a:cubicBezTo>
                  <a:cubicBezTo>
                    <a:pt x="48" y="5"/>
                    <a:pt x="48" y="5"/>
                    <a:pt x="49" y="6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50" y="6"/>
                    <a:pt x="51" y="5"/>
                  </a:cubicBezTo>
                  <a:cubicBezTo>
                    <a:pt x="52" y="5"/>
                    <a:pt x="52" y="5"/>
                    <a:pt x="53" y="6"/>
                  </a:cubicBezTo>
                  <a:cubicBezTo>
                    <a:pt x="53" y="6"/>
                    <a:pt x="53" y="6"/>
                    <a:pt x="53" y="7"/>
                  </a:cubicBezTo>
                  <a:cubicBezTo>
                    <a:pt x="53" y="7"/>
                    <a:pt x="51" y="8"/>
                    <a:pt x="51" y="9"/>
                  </a:cubicBezTo>
                  <a:cubicBezTo>
                    <a:pt x="48" y="12"/>
                    <a:pt x="46" y="21"/>
                    <a:pt x="46" y="23"/>
                  </a:cubicBezTo>
                  <a:cubicBezTo>
                    <a:pt x="41" y="20"/>
                    <a:pt x="34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0" name="Freeform 276">
              <a:extLst>
                <a:ext uri="{FF2B5EF4-FFF2-40B4-BE49-F238E27FC236}">
                  <a16:creationId xmlns:a16="http://schemas.microsoft.com/office/drawing/2014/main" id="{4CD90183-B383-3088-421E-9259419F6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10" y="752"/>
              <a:ext cx="129" cy="110"/>
            </a:xfrm>
            <a:custGeom>
              <a:avLst/>
              <a:gdLst>
                <a:gd name="T0" fmla="*/ 486 w 43"/>
                <a:gd name="T1" fmla="*/ 892 h 37"/>
                <a:gd name="T2" fmla="*/ 594 w 43"/>
                <a:gd name="T3" fmla="*/ 815 h 37"/>
                <a:gd name="T4" fmla="*/ 621 w 43"/>
                <a:gd name="T5" fmla="*/ 815 h 37"/>
                <a:gd name="T6" fmla="*/ 702 w 43"/>
                <a:gd name="T7" fmla="*/ 892 h 37"/>
                <a:gd name="T8" fmla="*/ 1107 w 43"/>
                <a:gd name="T9" fmla="*/ 972 h 37"/>
                <a:gd name="T10" fmla="*/ 1026 w 43"/>
                <a:gd name="T11" fmla="*/ 761 h 37"/>
                <a:gd name="T12" fmla="*/ 702 w 43"/>
                <a:gd name="T13" fmla="*/ 708 h 37"/>
                <a:gd name="T14" fmla="*/ 405 w 43"/>
                <a:gd name="T15" fmla="*/ 734 h 37"/>
                <a:gd name="T16" fmla="*/ 540 w 43"/>
                <a:gd name="T17" fmla="*/ 627 h 37"/>
                <a:gd name="T18" fmla="*/ 594 w 43"/>
                <a:gd name="T19" fmla="*/ 654 h 37"/>
                <a:gd name="T20" fmla="*/ 702 w 43"/>
                <a:gd name="T21" fmla="*/ 627 h 37"/>
                <a:gd name="T22" fmla="*/ 648 w 43"/>
                <a:gd name="T23" fmla="*/ 265 h 37"/>
                <a:gd name="T24" fmla="*/ 945 w 43"/>
                <a:gd name="T25" fmla="*/ 184 h 37"/>
                <a:gd name="T26" fmla="*/ 1107 w 43"/>
                <a:gd name="T27" fmla="*/ 265 h 37"/>
                <a:gd name="T28" fmla="*/ 621 w 43"/>
                <a:gd name="T29" fmla="*/ 27 h 37"/>
                <a:gd name="T30" fmla="*/ 162 w 43"/>
                <a:gd name="T31" fmla="*/ 345 h 37"/>
                <a:gd name="T32" fmla="*/ 162 w 43"/>
                <a:gd name="T33" fmla="*/ 654 h 37"/>
                <a:gd name="T34" fmla="*/ 216 w 43"/>
                <a:gd name="T35" fmla="*/ 761 h 37"/>
                <a:gd name="T36" fmla="*/ 135 w 43"/>
                <a:gd name="T37" fmla="*/ 972 h 37"/>
                <a:gd name="T38" fmla="*/ 486 w 43"/>
                <a:gd name="T39" fmla="*/ 892 h 37"/>
                <a:gd name="T40" fmla="*/ 567 w 43"/>
                <a:gd name="T41" fmla="*/ 265 h 37"/>
                <a:gd name="T42" fmla="*/ 540 w 43"/>
                <a:gd name="T43" fmla="*/ 452 h 37"/>
                <a:gd name="T44" fmla="*/ 432 w 43"/>
                <a:gd name="T45" fmla="*/ 425 h 37"/>
                <a:gd name="T46" fmla="*/ 216 w 43"/>
                <a:gd name="T47" fmla="*/ 425 h 37"/>
                <a:gd name="T48" fmla="*/ 351 w 43"/>
                <a:gd name="T49" fmla="*/ 318 h 37"/>
                <a:gd name="T50" fmla="*/ 351 w 43"/>
                <a:gd name="T51" fmla="*/ 291 h 37"/>
                <a:gd name="T52" fmla="*/ 216 w 43"/>
                <a:gd name="T53" fmla="*/ 265 h 37"/>
                <a:gd name="T54" fmla="*/ 567 w 43"/>
                <a:gd name="T55" fmla="*/ 265 h 3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3" h="37">
                  <a:moveTo>
                    <a:pt x="18" y="34"/>
                  </a:moveTo>
                  <a:cubicBezTo>
                    <a:pt x="20" y="34"/>
                    <a:pt x="22" y="31"/>
                    <a:pt x="22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4" y="34"/>
                    <a:pt x="26" y="34"/>
                  </a:cubicBezTo>
                  <a:cubicBezTo>
                    <a:pt x="33" y="35"/>
                    <a:pt x="39" y="36"/>
                    <a:pt x="41" y="37"/>
                  </a:cubicBezTo>
                  <a:cubicBezTo>
                    <a:pt x="42" y="35"/>
                    <a:pt x="42" y="32"/>
                    <a:pt x="38" y="29"/>
                  </a:cubicBezTo>
                  <a:cubicBezTo>
                    <a:pt x="37" y="29"/>
                    <a:pt x="33" y="27"/>
                    <a:pt x="26" y="27"/>
                  </a:cubicBezTo>
                  <a:cubicBezTo>
                    <a:pt x="23" y="31"/>
                    <a:pt x="19" y="26"/>
                    <a:pt x="15" y="28"/>
                  </a:cubicBezTo>
                  <a:cubicBezTo>
                    <a:pt x="16" y="26"/>
                    <a:pt x="18" y="24"/>
                    <a:pt x="20" y="24"/>
                  </a:cubicBezTo>
                  <a:cubicBezTo>
                    <a:pt x="20" y="24"/>
                    <a:pt x="21" y="25"/>
                    <a:pt x="22" y="25"/>
                  </a:cubicBezTo>
                  <a:cubicBezTo>
                    <a:pt x="23" y="25"/>
                    <a:pt x="26" y="25"/>
                    <a:pt x="26" y="24"/>
                  </a:cubicBezTo>
                  <a:cubicBezTo>
                    <a:pt x="26" y="23"/>
                    <a:pt x="24" y="10"/>
                    <a:pt x="24" y="10"/>
                  </a:cubicBezTo>
                  <a:cubicBezTo>
                    <a:pt x="24" y="10"/>
                    <a:pt x="30" y="7"/>
                    <a:pt x="35" y="7"/>
                  </a:cubicBezTo>
                  <a:cubicBezTo>
                    <a:pt x="40" y="7"/>
                    <a:pt x="41" y="10"/>
                    <a:pt x="41" y="10"/>
                  </a:cubicBezTo>
                  <a:cubicBezTo>
                    <a:pt x="43" y="0"/>
                    <a:pt x="31" y="1"/>
                    <a:pt x="23" y="1"/>
                  </a:cubicBezTo>
                  <a:cubicBezTo>
                    <a:pt x="0" y="1"/>
                    <a:pt x="6" y="5"/>
                    <a:pt x="6" y="13"/>
                  </a:cubicBezTo>
                  <a:cubicBezTo>
                    <a:pt x="6" y="15"/>
                    <a:pt x="3" y="17"/>
                    <a:pt x="6" y="25"/>
                  </a:cubicBezTo>
                  <a:cubicBezTo>
                    <a:pt x="7" y="26"/>
                    <a:pt x="7" y="27"/>
                    <a:pt x="8" y="29"/>
                  </a:cubicBezTo>
                  <a:cubicBezTo>
                    <a:pt x="5" y="31"/>
                    <a:pt x="4" y="34"/>
                    <a:pt x="5" y="37"/>
                  </a:cubicBezTo>
                  <a:cubicBezTo>
                    <a:pt x="8" y="35"/>
                    <a:pt x="14" y="34"/>
                    <a:pt x="18" y="34"/>
                  </a:cubicBezTo>
                  <a:moveTo>
                    <a:pt x="21" y="10"/>
                  </a:moveTo>
                  <a:cubicBezTo>
                    <a:pt x="20" y="14"/>
                    <a:pt x="20" y="17"/>
                    <a:pt x="20" y="17"/>
                  </a:cubicBezTo>
                  <a:cubicBezTo>
                    <a:pt x="20" y="17"/>
                    <a:pt x="18" y="17"/>
                    <a:pt x="16" y="16"/>
                  </a:cubicBezTo>
                  <a:cubicBezTo>
                    <a:pt x="11" y="16"/>
                    <a:pt x="8" y="16"/>
                    <a:pt x="8" y="16"/>
                  </a:cubicBezTo>
                  <a:cubicBezTo>
                    <a:pt x="9" y="15"/>
                    <a:pt x="9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1" y="3"/>
                    <a:pt x="20" y="9"/>
                    <a:pt x="2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1" name="Freeform 277">
              <a:extLst>
                <a:ext uri="{FF2B5EF4-FFF2-40B4-BE49-F238E27FC236}">
                  <a16:creationId xmlns:a16="http://schemas.microsoft.com/office/drawing/2014/main" id="{64A0EDE9-FE75-1A61-78DE-F33A0FA95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16" y="862"/>
              <a:ext cx="126" cy="108"/>
            </a:xfrm>
            <a:custGeom>
              <a:avLst/>
              <a:gdLst>
                <a:gd name="T0" fmla="*/ 999 w 42"/>
                <a:gd name="T1" fmla="*/ 54 h 36"/>
                <a:gd name="T2" fmla="*/ 108 w 42"/>
                <a:gd name="T3" fmla="*/ 81 h 36"/>
                <a:gd name="T4" fmla="*/ 108 w 42"/>
                <a:gd name="T5" fmla="*/ 864 h 36"/>
                <a:gd name="T6" fmla="*/ 459 w 42"/>
                <a:gd name="T7" fmla="*/ 918 h 36"/>
                <a:gd name="T8" fmla="*/ 513 w 42"/>
                <a:gd name="T9" fmla="*/ 621 h 36"/>
                <a:gd name="T10" fmla="*/ 540 w 42"/>
                <a:gd name="T11" fmla="*/ 459 h 36"/>
                <a:gd name="T12" fmla="*/ 594 w 42"/>
                <a:gd name="T13" fmla="*/ 459 h 36"/>
                <a:gd name="T14" fmla="*/ 675 w 42"/>
                <a:gd name="T15" fmla="*/ 918 h 36"/>
                <a:gd name="T16" fmla="*/ 1053 w 42"/>
                <a:gd name="T17" fmla="*/ 864 h 36"/>
                <a:gd name="T18" fmla="*/ 999 w 42"/>
                <a:gd name="T19" fmla="*/ 54 h 36"/>
                <a:gd name="T20" fmla="*/ 567 w 42"/>
                <a:gd name="T21" fmla="*/ 243 h 36"/>
                <a:gd name="T22" fmla="*/ 378 w 42"/>
                <a:gd name="T23" fmla="*/ 135 h 36"/>
                <a:gd name="T24" fmla="*/ 567 w 42"/>
                <a:gd name="T25" fmla="*/ 162 h 36"/>
                <a:gd name="T26" fmla="*/ 729 w 42"/>
                <a:gd name="T27" fmla="*/ 135 h 36"/>
                <a:gd name="T28" fmla="*/ 567 w 42"/>
                <a:gd name="T29" fmla="*/ 243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2" h="36">
                  <a:moveTo>
                    <a:pt x="37" y="2"/>
                  </a:moveTo>
                  <a:cubicBezTo>
                    <a:pt x="26" y="0"/>
                    <a:pt x="15" y="0"/>
                    <a:pt x="4" y="3"/>
                  </a:cubicBezTo>
                  <a:cubicBezTo>
                    <a:pt x="2" y="11"/>
                    <a:pt x="0" y="27"/>
                    <a:pt x="4" y="32"/>
                  </a:cubicBezTo>
                  <a:cubicBezTo>
                    <a:pt x="5" y="33"/>
                    <a:pt x="11" y="36"/>
                    <a:pt x="17" y="34"/>
                  </a:cubicBezTo>
                  <a:cubicBezTo>
                    <a:pt x="19" y="33"/>
                    <a:pt x="19" y="26"/>
                    <a:pt x="19" y="23"/>
                  </a:cubicBezTo>
                  <a:cubicBezTo>
                    <a:pt x="19" y="18"/>
                    <a:pt x="20" y="17"/>
                    <a:pt x="20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8"/>
                    <a:pt x="23" y="33"/>
                    <a:pt x="25" y="34"/>
                  </a:cubicBezTo>
                  <a:cubicBezTo>
                    <a:pt x="30" y="36"/>
                    <a:pt x="38" y="34"/>
                    <a:pt x="39" y="32"/>
                  </a:cubicBezTo>
                  <a:cubicBezTo>
                    <a:pt x="42" y="28"/>
                    <a:pt x="39" y="7"/>
                    <a:pt x="37" y="2"/>
                  </a:cubicBezTo>
                  <a:close/>
                  <a:moveTo>
                    <a:pt x="21" y="9"/>
                  </a:moveTo>
                  <a:cubicBezTo>
                    <a:pt x="15" y="9"/>
                    <a:pt x="14" y="8"/>
                    <a:pt x="14" y="5"/>
                  </a:cubicBezTo>
                  <a:cubicBezTo>
                    <a:pt x="14" y="5"/>
                    <a:pt x="15" y="6"/>
                    <a:pt x="21" y="6"/>
                  </a:cubicBezTo>
                  <a:cubicBezTo>
                    <a:pt x="26" y="6"/>
                    <a:pt x="27" y="5"/>
                    <a:pt x="27" y="5"/>
                  </a:cubicBezTo>
                  <a:cubicBezTo>
                    <a:pt x="27" y="8"/>
                    <a:pt x="26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2" name="Freeform 278">
              <a:extLst>
                <a:ext uri="{FF2B5EF4-FFF2-40B4-BE49-F238E27FC236}">
                  <a16:creationId xmlns:a16="http://schemas.microsoft.com/office/drawing/2014/main" id="{1840815F-E4DC-C11B-7AEA-95DA6D9AE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5" y="1195"/>
              <a:ext cx="389" cy="128"/>
            </a:xfrm>
            <a:custGeom>
              <a:avLst/>
              <a:gdLst>
                <a:gd name="T0" fmla="*/ 1748 w 130"/>
                <a:gd name="T1" fmla="*/ 1027 h 43"/>
                <a:gd name="T2" fmla="*/ 1748 w 130"/>
                <a:gd name="T3" fmla="*/ 1027 h 43"/>
                <a:gd name="T4" fmla="*/ 1748 w 130"/>
                <a:gd name="T5" fmla="*/ 1027 h 43"/>
                <a:gd name="T6" fmla="*/ 1748 w 130"/>
                <a:gd name="T7" fmla="*/ 1027 h 43"/>
                <a:gd name="T8" fmla="*/ 162 w 130"/>
                <a:gd name="T9" fmla="*/ 506 h 43"/>
                <a:gd name="T10" fmla="*/ 27 w 130"/>
                <a:gd name="T11" fmla="*/ 319 h 43"/>
                <a:gd name="T12" fmla="*/ 269 w 130"/>
                <a:gd name="T13" fmla="*/ 426 h 43"/>
                <a:gd name="T14" fmla="*/ 296 w 130"/>
                <a:gd name="T15" fmla="*/ 319 h 43"/>
                <a:gd name="T16" fmla="*/ 512 w 130"/>
                <a:gd name="T17" fmla="*/ 452 h 43"/>
                <a:gd name="T18" fmla="*/ 404 w 130"/>
                <a:gd name="T19" fmla="*/ 560 h 43"/>
                <a:gd name="T20" fmla="*/ 724 w 130"/>
                <a:gd name="T21" fmla="*/ 682 h 43"/>
                <a:gd name="T22" fmla="*/ 913 w 130"/>
                <a:gd name="T23" fmla="*/ 479 h 43"/>
                <a:gd name="T24" fmla="*/ 751 w 130"/>
                <a:gd name="T25" fmla="*/ 426 h 43"/>
                <a:gd name="T26" fmla="*/ 859 w 130"/>
                <a:gd name="T27" fmla="*/ 292 h 43"/>
                <a:gd name="T28" fmla="*/ 778 w 130"/>
                <a:gd name="T29" fmla="*/ 161 h 43"/>
                <a:gd name="T30" fmla="*/ 1074 w 130"/>
                <a:gd name="T31" fmla="*/ 134 h 43"/>
                <a:gd name="T32" fmla="*/ 1047 w 130"/>
                <a:gd name="T33" fmla="*/ 265 h 43"/>
                <a:gd name="T34" fmla="*/ 1128 w 130"/>
                <a:gd name="T35" fmla="*/ 211 h 43"/>
                <a:gd name="T36" fmla="*/ 1155 w 130"/>
                <a:gd name="T37" fmla="*/ 452 h 43"/>
                <a:gd name="T38" fmla="*/ 1047 w 130"/>
                <a:gd name="T39" fmla="*/ 452 h 43"/>
                <a:gd name="T40" fmla="*/ 1667 w 130"/>
                <a:gd name="T41" fmla="*/ 372 h 43"/>
                <a:gd name="T42" fmla="*/ 1559 w 130"/>
                <a:gd name="T43" fmla="*/ 399 h 43"/>
                <a:gd name="T44" fmla="*/ 1505 w 130"/>
                <a:gd name="T45" fmla="*/ 161 h 43"/>
                <a:gd name="T46" fmla="*/ 1640 w 130"/>
                <a:gd name="T47" fmla="*/ 188 h 43"/>
                <a:gd name="T48" fmla="*/ 1748 w 130"/>
                <a:gd name="T49" fmla="*/ 0 h 43"/>
                <a:gd name="T50" fmla="*/ 1897 w 130"/>
                <a:gd name="T51" fmla="*/ 80 h 43"/>
                <a:gd name="T52" fmla="*/ 1843 w 130"/>
                <a:gd name="T53" fmla="*/ 188 h 43"/>
                <a:gd name="T54" fmla="*/ 2005 w 130"/>
                <a:gd name="T55" fmla="*/ 292 h 43"/>
                <a:gd name="T56" fmla="*/ 1816 w 130"/>
                <a:gd name="T57" fmla="*/ 372 h 43"/>
                <a:gd name="T58" fmla="*/ 2086 w 130"/>
                <a:gd name="T59" fmla="*/ 628 h 43"/>
                <a:gd name="T60" fmla="*/ 2409 w 130"/>
                <a:gd name="T61" fmla="*/ 452 h 43"/>
                <a:gd name="T62" fmla="*/ 2247 w 130"/>
                <a:gd name="T63" fmla="*/ 319 h 43"/>
                <a:gd name="T64" fmla="*/ 2382 w 130"/>
                <a:gd name="T65" fmla="*/ 238 h 43"/>
                <a:gd name="T66" fmla="*/ 2463 w 130"/>
                <a:gd name="T67" fmla="*/ 265 h 43"/>
                <a:gd name="T68" fmla="*/ 2570 w 130"/>
                <a:gd name="T69" fmla="*/ 80 h 43"/>
                <a:gd name="T70" fmla="*/ 2597 w 130"/>
                <a:gd name="T71" fmla="*/ 292 h 43"/>
                <a:gd name="T72" fmla="*/ 2732 w 130"/>
                <a:gd name="T73" fmla="*/ 319 h 43"/>
                <a:gd name="T74" fmla="*/ 2597 w 130"/>
                <a:gd name="T75" fmla="*/ 506 h 43"/>
                <a:gd name="T76" fmla="*/ 2543 w 130"/>
                <a:gd name="T77" fmla="*/ 479 h 43"/>
                <a:gd name="T78" fmla="*/ 3079 w 130"/>
                <a:gd name="T79" fmla="*/ 575 h 43"/>
                <a:gd name="T80" fmla="*/ 2971 w 130"/>
                <a:gd name="T81" fmla="*/ 560 h 43"/>
                <a:gd name="T82" fmla="*/ 3025 w 130"/>
                <a:gd name="T83" fmla="*/ 345 h 43"/>
                <a:gd name="T84" fmla="*/ 3187 w 130"/>
                <a:gd name="T85" fmla="*/ 426 h 43"/>
                <a:gd name="T86" fmla="*/ 3321 w 130"/>
                <a:gd name="T87" fmla="*/ 319 h 43"/>
                <a:gd name="T88" fmla="*/ 3429 w 130"/>
                <a:gd name="T89" fmla="*/ 372 h 43"/>
                <a:gd name="T90" fmla="*/ 2944 w 130"/>
                <a:gd name="T91" fmla="*/ 1134 h 43"/>
                <a:gd name="T92" fmla="*/ 1748 w 130"/>
                <a:gd name="T93" fmla="*/ 1027 h 43"/>
                <a:gd name="T94" fmla="*/ 1748 w 130"/>
                <a:gd name="T95" fmla="*/ 1027 h 43"/>
                <a:gd name="T96" fmla="*/ 1748 w 130"/>
                <a:gd name="T97" fmla="*/ 1027 h 4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30" h="43"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48" y="39"/>
                    <a:pt x="27" y="41"/>
                    <a:pt x="19" y="43"/>
                  </a:cubicBezTo>
                  <a:cubicBezTo>
                    <a:pt x="18" y="38"/>
                    <a:pt x="13" y="26"/>
                    <a:pt x="6" y="19"/>
                  </a:cubicBezTo>
                  <a:cubicBezTo>
                    <a:pt x="5" y="18"/>
                    <a:pt x="2" y="15"/>
                    <a:pt x="1" y="14"/>
                  </a:cubicBezTo>
                  <a:cubicBezTo>
                    <a:pt x="1" y="14"/>
                    <a:pt x="0" y="13"/>
                    <a:pt x="1" y="12"/>
                  </a:cubicBezTo>
                  <a:cubicBezTo>
                    <a:pt x="2" y="12"/>
                    <a:pt x="4" y="12"/>
                    <a:pt x="6" y="12"/>
                  </a:cubicBezTo>
                  <a:cubicBezTo>
                    <a:pt x="8" y="12"/>
                    <a:pt x="10" y="13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1" y="13"/>
                    <a:pt x="11" y="12"/>
                  </a:cubicBezTo>
                  <a:cubicBezTo>
                    <a:pt x="12" y="12"/>
                    <a:pt x="14" y="11"/>
                    <a:pt x="17" y="13"/>
                  </a:cubicBezTo>
                  <a:cubicBezTo>
                    <a:pt x="18" y="15"/>
                    <a:pt x="19" y="16"/>
                    <a:pt x="19" y="17"/>
                  </a:cubicBezTo>
                  <a:cubicBezTo>
                    <a:pt x="20" y="19"/>
                    <a:pt x="20" y="20"/>
                    <a:pt x="19" y="21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22" y="27"/>
                    <a:pt x="27" y="26"/>
                  </a:cubicBezTo>
                  <a:cubicBezTo>
                    <a:pt x="34" y="25"/>
                    <a:pt x="35" y="22"/>
                    <a:pt x="35" y="18"/>
                  </a:cubicBezTo>
                  <a:cubicBezTo>
                    <a:pt x="35" y="18"/>
                    <a:pt x="35" y="18"/>
                    <a:pt x="34" y="18"/>
                  </a:cubicBezTo>
                  <a:cubicBezTo>
                    <a:pt x="34" y="18"/>
                    <a:pt x="33" y="19"/>
                    <a:pt x="32" y="19"/>
                  </a:cubicBezTo>
                  <a:cubicBezTo>
                    <a:pt x="32" y="19"/>
                    <a:pt x="29" y="19"/>
                    <a:pt x="28" y="16"/>
                  </a:cubicBezTo>
                  <a:cubicBezTo>
                    <a:pt x="26" y="14"/>
                    <a:pt x="27" y="12"/>
                    <a:pt x="27" y="12"/>
                  </a:cubicBezTo>
                  <a:cubicBezTo>
                    <a:pt x="28" y="11"/>
                    <a:pt x="29" y="10"/>
                    <a:pt x="32" y="11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29" y="10"/>
                    <a:pt x="29" y="7"/>
                    <a:pt x="29" y="6"/>
                  </a:cubicBezTo>
                  <a:cubicBezTo>
                    <a:pt x="29" y="5"/>
                    <a:pt x="29" y="3"/>
                    <a:pt x="33" y="3"/>
                  </a:cubicBezTo>
                  <a:cubicBezTo>
                    <a:pt x="38" y="2"/>
                    <a:pt x="40" y="4"/>
                    <a:pt x="40" y="5"/>
                  </a:cubicBezTo>
                  <a:cubicBezTo>
                    <a:pt x="40" y="6"/>
                    <a:pt x="40" y="8"/>
                    <a:pt x="38" y="10"/>
                  </a:cubicBezTo>
                  <a:cubicBezTo>
                    <a:pt x="38" y="10"/>
                    <a:pt x="38" y="10"/>
                    <a:pt x="39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2" y="8"/>
                    <a:pt x="42" y="8"/>
                  </a:cubicBezTo>
                  <a:cubicBezTo>
                    <a:pt x="43" y="8"/>
                    <a:pt x="45" y="9"/>
                    <a:pt x="46" y="12"/>
                  </a:cubicBezTo>
                  <a:cubicBezTo>
                    <a:pt x="46" y="16"/>
                    <a:pt x="44" y="17"/>
                    <a:pt x="43" y="17"/>
                  </a:cubicBezTo>
                  <a:cubicBezTo>
                    <a:pt x="42" y="17"/>
                    <a:pt x="41" y="17"/>
                    <a:pt x="40" y="17"/>
                  </a:cubicBezTo>
                  <a:cubicBezTo>
                    <a:pt x="40" y="17"/>
                    <a:pt x="40" y="17"/>
                    <a:pt x="39" y="17"/>
                  </a:cubicBezTo>
                  <a:cubicBezTo>
                    <a:pt x="42" y="22"/>
                    <a:pt x="46" y="24"/>
                    <a:pt x="52" y="24"/>
                  </a:cubicBezTo>
                  <a:cubicBezTo>
                    <a:pt x="58" y="23"/>
                    <a:pt x="62" y="20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1" y="14"/>
                    <a:pt x="60" y="15"/>
                    <a:pt x="58" y="15"/>
                  </a:cubicBezTo>
                  <a:cubicBezTo>
                    <a:pt x="57" y="15"/>
                    <a:pt x="55" y="14"/>
                    <a:pt x="54" y="11"/>
                  </a:cubicBezTo>
                  <a:cubicBezTo>
                    <a:pt x="54" y="8"/>
                    <a:pt x="55" y="7"/>
                    <a:pt x="56" y="6"/>
                  </a:cubicBezTo>
                  <a:cubicBezTo>
                    <a:pt x="58" y="6"/>
                    <a:pt x="60" y="7"/>
                    <a:pt x="60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0" y="5"/>
                    <a:pt x="59" y="4"/>
                    <a:pt x="59" y="3"/>
                  </a:cubicBezTo>
                  <a:cubicBezTo>
                    <a:pt x="59" y="1"/>
                    <a:pt x="61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70" y="1"/>
                    <a:pt x="71" y="3"/>
                  </a:cubicBezTo>
                  <a:cubicBezTo>
                    <a:pt x="71" y="4"/>
                    <a:pt x="70" y="5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7"/>
                    <a:pt x="72" y="6"/>
                    <a:pt x="73" y="6"/>
                  </a:cubicBezTo>
                  <a:cubicBezTo>
                    <a:pt x="75" y="7"/>
                    <a:pt x="76" y="8"/>
                    <a:pt x="75" y="11"/>
                  </a:cubicBezTo>
                  <a:cubicBezTo>
                    <a:pt x="75" y="14"/>
                    <a:pt x="73" y="15"/>
                    <a:pt x="71" y="15"/>
                  </a:cubicBezTo>
                  <a:cubicBezTo>
                    <a:pt x="69" y="15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20"/>
                    <a:pt x="72" y="23"/>
                    <a:pt x="78" y="24"/>
                  </a:cubicBezTo>
                  <a:cubicBezTo>
                    <a:pt x="84" y="24"/>
                    <a:pt x="88" y="22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7"/>
                    <a:pt x="87" y="17"/>
                    <a:pt x="87" y="17"/>
                  </a:cubicBezTo>
                  <a:cubicBezTo>
                    <a:pt x="86" y="17"/>
                    <a:pt x="83" y="16"/>
                    <a:pt x="84" y="12"/>
                  </a:cubicBezTo>
                  <a:cubicBezTo>
                    <a:pt x="85" y="9"/>
                    <a:pt x="86" y="8"/>
                    <a:pt x="88" y="8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0" y="9"/>
                    <a:pt x="90" y="10"/>
                    <a:pt x="91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0" y="8"/>
                    <a:pt x="89" y="6"/>
                    <a:pt x="90" y="5"/>
                  </a:cubicBezTo>
                  <a:cubicBezTo>
                    <a:pt x="90" y="4"/>
                    <a:pt x="92" y="2"/>
                    <a:pt x="96" y="3"/>
                  </a:cubicBezTo>
                  <a:cubicBezTo>
                    <a:pt x="100" y="3"/>
                    <a:pt x="101" y="5"/>
                    <a:pt x="101" y="6"/>
                  </a:cubicBezTo>
                  <a:cubicBezTo>
                    <a:pt x="101" y="7"/>
                    <a:pt x="100" y="10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100" y="10"/>
                    <a:pt x="102" y="11"/>
                    <a:pt x="102" y="12"/>
                  </a:cubicBezTo>
                  <a:cubicBezTo>
                    <a:pt x="103" y="12"/>
                    <a:pt x="103" y="14"/>
                    <a:pt x="102" y="16"/>
                  </a:cubicBezTo>
                  <a:cubicBezTo>
                    <a:pt x="100" y="19"/>
                    <a:pt x="98" y="19"/>
                    <a:pt x="97" y="19"/>
                  </a:cubicBezTo>
                  <a:cubicBezTo>
                    <a:pt x="96" y="19"/>
                    <a:pt x="96" y="18"/>
                    <a:pt x="95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4" y="22"/>
                    <a:pt x="96" y="25"/>
                    <a:pt x="102" y="26"/>
                  </a:cubicBezTo>
                  <a:cubicBezTo>
                    <a:pt x="107" y="27"/>
                    <a:pt x="113" y="24"/>
                    <a:pt x="115" y="22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3" y="21"/>
                    <a:pt x="112" y="21"/>
                    <a:pt x="111" y="21"/>
                  </a:cubicBezTo>
                  <a:cubicBezTo>
                    <a:pt x="109" y="20"/>
                    <a:pt x="110" y="19"/>
                    <a:pt x="111" y="17"/>
                  </a:cubicBezTo>
                  <a:cubicBezTo>
                    <a:pt x="111" y="16"/>
                    <a:pt x="112" y="15"/>
                    <a:pt x="113" y="13"/>
                  </a:cubicBezTo>
                  <a:cubicBezTo>
                    <a:pt x="116" y="11"/>
                    <a:pt x="118" y="12"/>
                    <a:pt x="118" y="12"/>
                  </a:cubicBezTo>
                  <a:cubicBezTo>
                    <a:pt x="119" y="13"/>
                    <a:pt x="119" y="15"/>
                    <a:pt x="119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20" y="13"/>
                    <a:pt x="121" y="12"/>
                    <a:pt x="124" y="12"/>
                  </a:cubicBezTo>
                  <a:cubicBezTo>
                    <a:pt x="126" y="12"/>
                    <a:pt x="127" y="12"/>
                    <a:pt x="128" y="12"/>
                  </a:cubicBezTo>
                  <a:cubicBezTo>
                    <a:pt x="130" y="13"/>
                    <a:pt x="129" y="14"/>
                    <a:pt x="128" y="14"/>
                  </a:cubicBezTo>
                  <a:cubicBezTo>
                    <a:pt x="128" y="15"/>
                    <a:pt x="125" y="18"/>
                    <a:pt x="124" y="19"/>
                  </a:cubicBezTo>
                  <a:cubicBezTo>
                    <a:pt x="117" y="26"/>
                    <a:pt x="112" y="38"/>
                    <a:pt x="110" y="43"/>
                  </a:cubicBezTo>
                  <a:cubicBezTo>
                    <a:pt x="102" y="41"/>
                    <a:pt x="82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3" name="Freeform 279">
              <a:extLst>
                <a:ext uri="{FF2B5EF4-FFF2-40B4-BE49-F238E27FC236}">
                  <a16:creationId xmlns:a16="http://schemas.microsoft.com/office/drawing/2014/main" id="{F5CDB777-8BD6-5D70-1454-A08CD24B3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4" y="1545"/>
              <a:ext cx="9" cy="6"/>
            </a:xfrm>
            <a:custGeom>
              <a:avLst/>
              <a:gdLst>
                <a:gd name="T0" fmla="*/ 27 w 3"/>
                <a:gd name="T1" fmla="*/ 54 h 2"/>
                <a:gd name="T2" fmla="*/ 81 w 3"/>
                <a:gd name="T3" fmla="*/ 0 h 2"/>
                <a:gd name="T4" fmla="*/ 0 w 3"/>
                <a:gd name="T5" fmla="*/ 0 h 2"/>
                <a:gd name="T6" fmla="*/ 27 w 3"/>
                <a:gd name="T7" fmla="*/ 54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4" name="Freeform 280">
              <a:extLst>
                <a:ext uri="{FF2B5EF4-FFF2-40B4-BE49-F238E27FC236}">
                  <a16:creationId xmlns:a16="http://schemas.microsoft.com/office/drawing/2014/main" id="{31876DD3-DB2F-9F4A-0CE3-F7D1635B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8" y="1452"/>
              <a:ext cx="12" cy="6"/>
            </a:xfrm>
            <a:custGeom>
              <a:avLst/>
              <a:gdLst>
                <a:gd name="T0" fmla="*/ 108 w 4"/>
                <a:gd name="T1" fmla="*/ 0 h 2"/>
                <a:gd name="T2" fmla="*/ 0 w 4"/>
                <a:gd name="T3" fmla="*/ 0 h 2"/>
                <a:gd name="T4" fmla="*/ 27 w 4"/>
                <a:gd name="T5" fmla="*/ 54 h 2"/>
                <a:gd name="T6" fmla="*/ 108 w 4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3" y="2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5" name="Freeform 281">
              <a:extLst>
                <a:ext uri="{FF2B5EF4-FFF2-40B4-BE49-F238E27FC236}">
                  <a16:creationId xmlns:a16="http://schemas.microsoft.com/office/drawing/2014/main" id="{BC0513E9-2281-9131-FB1C-865618EB4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9" y="1458"/>
              <a:ext cx="42" cy="24"/>
            </a:xfrm>
            <a:custGeom>
              <a:avLst/>
              <a:gdLst>
                <a:gd name="T0" fmla="*/ 243 w 14"/>
                <a:gd name="T1" fmla="*/ 216 h 8"/>
                <a:gd name="T2" fmla="*/ 270 w 14"/>
                <a:gd name="T3" fmla="*/ 216 h 8"/>
                <a:gd name="T4" fmla="*/ 378 w 14"/>
                <a:gd name="T5" fmla="*/ 108 h 8"/>
                <a:gd name="T6" fmla="*/ 270 w 14"/>
                <a:gd name="T7" fmla="*/ 0 h 8"/>
                <a:gd name="T8" fmla="*/ 0 w 14"/>
                <a:gd name="T9" fmla="*/ 189 h 8"/>
                <a:gd name="T10" fmla="*/ 81 w 14"/>
                <a:gd name="T11" fmla="*/ 189 h 8"/>
                <a:gd name="T12" fmla="*/ 243 w 14"/>
                <a:gd name="T13" fmla="*/ 21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8">
                  <a:moveTo>
                    <a:pt x="9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7"/>
                    <a:pt x="14" y="4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5" y="0"/>
                    <a:pt x="5" y="6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6" y="7"/>
                    <a:pt x="8" y="7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6" name="Freeform 282">
              <a:extLst>
                <a:ext uri="{FF2B5EF4-FFF2-40B4-BE49-F238E27FC236}">
                  <a16:creationId xmlns:a16="http://schemas.microsoft.com/office/drawing/2014/main" id="{8260C54B-93EC-EF36-22F3-BA0F93505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47" y="1329"/>
              <a:ext cx="264" cy="327"/>
            </a:xfrm>
            <a:custGeom>
              <a:avLst/>
              <a:gdLst>
                <a:gd name="T0" fmla="*/ 1377 w 88"/>
                <a:gd name="T1" fmla="*/ 243 h 109"/>
                <a:gd name="T2" fmla="*/ 702 w 88"/>
                <a:gd name="T3" fmla="*/ 135 h 109"/>
                <a:gd name="T4" fmla="*/ 1026 w 88"/>
                <a:gd name="T5" fmla="*/ 540 h 109"/>
                <a:gd name="T6" fmla="*/ 1836 w 88"/>
                <a:gd name="T7" fmla="*/ 729 h 109"/>
                <a:gd name="T8" fmla="*/ 2052 w 88"/>
                <a:gd name="T9" fmla="*/ 972 h 109"/>
                <a:gd name="T10" fmla="*/ 1944 w 88"/>
                <a:gd name="T11" fmla="*/ 972 h 109"/>
                <a:gd name="T12" fmla="*/ 2025 w 88"/>
                <a:gd name="T13" fmla="*/ 810 h 109"/>
                <a:gd name="T14" fmla="*/ 324 w 88"/>
                <a:gd name="T15" fmla="*/ 918 h 109"/>
                <a:gd name="T16" fmla="*/ 189 w 88"/>
                <a:gd name="T17" fmla="*/ 864 h 109"/>
                <a:gd name="T18" fmla="*/ 189 w 88"/>
                <a:gd name="T19" fmla="*/ 702 h 109"/>
                <a:gd name="T20" fmla="*/ 783 w 88"/>
                <a:gd name="T21" fmla="*/ 432 h 109"/>
                <a:gd name="T22" fmla="*/ 1026 w 88"/>
                <a:gd name="T23" fmla="*/ 972 h 109"/>
                <a:gd name="T24" fmla="*/ 972 w 88"/>
                <a:gd name="T25" fmla="*/ 864 h 109"/>
                <a:gd name="T26" fmla="*/ 1377 w 88"/>
                <a:gd name="T27" fmla="*/ 810 h 109"/>
                <a:gd name="T28" fmla="*/ 1350 w 88"/>
                <a:gd name="T29" fmla="*/ 1080 h 109"/>
                <a:gd name="T30" fmla="*/ 432 w 88"/>
                <a:gd name="T31" fmla="*/ 1323 h 109"/>
                <a:gd name="T32" fmla="*/ 216 w 88"/>
                <a:gd name="T33" fmla="*/ 1107 h 109"/>
                <a:gd name="T34" fmla="*/ 297 w 88"/>
                <a:gd name="T35" fmla="*/ 1026 h 109"/>
                <a:gd name="T36" fmla="*/ 594 w 88"/>
                <a:gd name="T37" fmla="*/ 1539 h 109"/>
                <a:gd name="T38" fmla="*/ 702 w 88"/>
                <a:gd name="T39" fmla="*/ 405 h 109"/>
                <a:gd name="T40" fmla="*/ 297 w 88"/>
                <a:gd name="T41" fmla="*/ 216 h 109"/>
                <a:gd name="T42" fmla="*/ 432 w 88"/>
                <a:gd name="T43" fmla="*/ 297 h 109"/>
                <a:gd name="T44" fmla="*/ 297 w 88"/>
                <a:gd name="T45" fmla="*/ 351 h 109"/>
                <a:gd name="T46" fmla="*/ 270 w 88"/>
                <a:gd name="T47" fmla="*/ 513 h 109"/>
                <a:gd name="T48" fmla="*/ 270 w 88"/>
                <a:gd name="T49" fmla="*/ 1350 h 109"/>
                <a:gd name="T50" fmla="*/ 189 w 88"/>
                <a:gd name="T51" fmla="*/ 1647 h 109"/>
                <a:gd name="T52" fmla="*/ 378 w 88"/>
                <a:gd name="T53" fmla="*/ 1593 h 109"/>
                <a:gd name="T54" fmla="*/ 702 w 88"/>
                <a:gd name="T55" fmla="*/ 1188 h 109"/>
                <a:gd name="T56" fmla="*/ 810 w 88"/>
                <a:gd name="T57" fmla="*/ 972 h 109"/>
                <a:gd name="T58" fmla="*/ 1107 w 88"/>
                <a:gd name="T59" fmla="*/ 1080 h 109"/>
                <a:gd name="T60" fmla="*/ 2133 w 88"/>
                <a:gd name="T61" fmla="*/ 1647 h 109"/>
                <a:gd name="T62" fmla="*/ 2079 w 88"/>
                <a:gd name="T63" fmla="*/ 1809 h 109"/>
                <a:gd name="T64" fmla="*/ 1971 w 88"/>
                <a:gd name="T65" fmla="*/ 1755 h 109"/>
                <a:gd name="T66" fmla="*/ 1620 w 88"/>
                <a:gd name="T67" fmla="*/ 1701 h 109"/>
                <a:gd name="T68" fmla="*/ 351 w 88"/>
                <a:gd name="T69" fmla="*/ 1728 h 109"/>
                <a:gd name="T70" fmla="*/ 1026 w 88"/>
                <a:gd name="T71" fmla="*/ 1809 h 109"/>
                <a:gd name="T72" fmla="*/ 972 w 88"/>
                <a:gd name="T73" fmla="*/ 1701 h 109"/>
                <a:gd name="T74" fmla="*/ 1377 w 88"/>
                <a:gd name="T75" fmla="*/ 1647 h 109"/>
                <a:gd name="T76" fmla="*/ 1350 w 88"/>
                <a:gd name="T77" fmla="*/ 1917 h 109"/>
                <a:gd name="T78" fmla="*/ 513 w 88"/>
                <a:gd name="T79" fmla="*/ 2160 h 109"/>
                <a:gd name="T80" fmla="*/ 297 w 88"/>
                <a:gd name="T81" fmla="*/ 1971 h 109"/>
                <a:gd name="T82" fmla="*/ 432 w 88"/>
                <a:gd name="T83" fmla="*/ 1944 h 109"/>
                <a:gd name="T84" fmla="*/ 540 w 88"/>
                <a:gd name="T85" fmla="*/ 1971 h 109"/>
                <a:gd name="T86" fmla="*/ 324 w 88"/>
                <a:gd name="T87" fmla="*/ 2214 h 109"/>
                <a:gd name="T88" fmla="*/ 1269 w 88"/>
                <a:gd name="T89" fmla="*/ 2700 h 109"/>
                <a:gd name="T90" fmla="*/ 1053 w 88"/>
                <a:gd name="T91" fmla="*/ 2700 h 109"/>
                <a:gd name="T92" fmla="*/ 1215 w 88"/>
                <a:gd name="T93" fmla="*/ 2592 h 109"/>
                <a:gd name="T94" fmla="*/ 2052 w 88"/>
                <a:gd name="T95" fmla="*/ 2538 h 109"/>
                <a:gd name="T96" fmla="*/ 1944 w 88"/>
                <a:gd name="T97" fmla="*/ 2592 h 109"/>
                <a:gd name="T98" fmla="*/ 1836 w 88"/>
                <a:gd name="T99" fmla="*/ 2619 h 109"/>
                <a:gd name="T100" fmla="*/ 864 w 88"/>
                <a:gd name="T101" fmla="*/ 2511 h 109"/>
                <a:gd name="T102" fmla="*/ 324 w 88"/>
                <a:gd name="T103" fmla="*/ 2592 h 109"/>
                <a:gd name="T104" fmla="*/ 405 w 88"/>
                <a:gd name="T105" fmla="*/ 2457 h 109"/>
                <a:gd name="T106" fmla="*/ 648 w 88"/>
                <a:gd name="T107" fmla="*/ 2187 h 109"/>
                <a:gd name="T108" fmla="*/ 783 w 88"/>
                <a:gd name="T109" fmla="*/ 1944 h 109"/>
                <a:gd name="T110" fmla="*/ 945 w 88"/>
                <a:gd name="T111" fmla="*/ 1809 h 109"/>
                <a:gd name="T112" fmla="*/ 1890 w 88"/>
                <a:gd name="T113" fmla="*/ 2106 h 109"/>
                <a:gd name="T114" fmla="*/ 1998 w 88"/>
                <a:gd name="T115" fmla="*/ 2160 h 109"/>
                <a:gd name="T116" fmla="*/ 2106 w 88"/>
                <a:gd name="T117" fmla="*/ 1350 h 109"/>
                <a:gd name="T118" fmla="*/ 2160 w 88"/>
                <a:gd name="T119" fmla="*/ 513 h 1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8" h="109">
                  <a:moveTo>
                    <a:pt x="44" y="0"/>
                  </a:moveTo>
                  <a:cubicBezTo>
                    <a:pt x="20" y="0"/>
                    <a:pt x="5" y="3"/>
                    <a:pt x="0" y="3"/>
                  </a:cubicBezTo>
                  <a:cubicBezTo>
                    <a:pt x="0" y="8"/>
                    <a:pt x="1" y="41"/>
                    <a:pt x="2" y="67"/>
                  </a:cubicBezTo>
                  <a:cubicBezTo>
                    <a:pt x="4" y="99"/>
                    <a:pt x="20" y="109"/>
                    <a:pt x="44" y="109"/>
                  </a:cubicBezTo>
                  <a:cubicBezTo>
                    <a:pt x="66" y="109"/>
                    <a:pt x="84" y="104"/>
                    <a:pt x="86" y="67"/>
                  </a:cubicBezTo>
                  <a:cubicBezTo>
                    <a:pt x="87" y="41"/>
                    <a:pt x="88" y="8"/>
                    <a:pt x="88" y="3"/>
                  </a:cubicBezTo>
                  <a:cubicBezTo>
                    <a:pt x="83" y="3"/>
                    <a:pt x="68" y="0"/>
                    <a:pt x="44" y="0"/>
                  </a:cubicBezTo>
                  <a:close/>
                  <a:moveTo>
                    <a:pt x="48" y="8"/>
                  </a:moveTo>
                  <a:cubicBezTo>
                    <a:pt x="50" y="8"/>
                    <a:pt x="50" y="9"/>
                    <a:pt x="5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2" y="8"/>
                    <a:pt x="53" y="8"/>
                  </a:cubicBezTo>
                  <a:cubicBezTo>
                    <a:pt x="55" y="8"/>
                    <a:pt x="56" y="9"/>
                    <a:pt x="56" y="9"/>
                  </a:cubicBezTo>
                  <a:cubicBezTo>
                    <a:pt x="56" y="12"/>
                    <a:pt x="52" y="12"/>
                    <a:pt x="51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2"/>
                    <a:pt x="46" y="12"/>
                    <a:pt x="46" y="9"/>
                  </a:cubicBezTo>
                  <a:cubicBezTo>
                    <a:pt x="46" y="9"/>
                    <a:pt x="46" y="8"/>
                    <a:pt x="48" y="8"/>
                  </a:cubicBezTo>
                  <a:close/>
                  <a:moveTo>
                    <a:pt x="25" y="10"/>
                  </a:moveTo>
                  <a:cubicBezTo>
                    <a:pt x="26" y="10"/>
                    <a:pt x="26" y="10"/>
                    <a:pt x="27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8" y="6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6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2" y="6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9"/>
                    <a:pt x="38" y="15"/>
                    <a:pt x="38" y="20"/>
                  </a:cubicBezTo>
                  <a:cubicBezTo>
                    <a:pt x="40" y="19"/>
                    <a:pt x="47" y="19"/>
                    <a:pt x="48" y="19"/>
                  </a:cubicBezTo>
                  <a:cubicBezTo>
                    <a:pt x="43" y="18"/>
                    <a:pt x="39" y="16"/>
                    <a:pt x="39" y="9"/>
                  </a:cubicBezTo>
                  <a:cubicBezTo>
                    <a:pt x="40" y="9"/>
                    <a:pt x="40" y="10"/>
                    <a:pt x="41" y="10"/>
                  </a:cubicBezTo>
                  <a:cubicBezTo>
                    <a:pt x="43" y="10"/>
                    <a:pt x="45" y="12"/>
                    <a:pt x="45" y="13"/>
                  </a:cubicBezTo>
                  <a:cubicBezTo>
                    <a:pt x="45" y="14"/>
                    <a:pt x="44" y="15"/>
                    <a:pt x="43" y="15"/>
                  </a:cubicBezTo>
                  <a:cubicBezTo>
                    <a:pt x="43" y="16"/>
                    <a:pt x="45" y="18"/>
                    <a:pt x="49" y="18"/>
                  </a:cubicBezTo>
                  <a:cubicBezTo>
                    <a:pt x="56" y="18"/>
                    <a:pt x="55" y="10"/>
                    <a:pt x="65" y="10"/>
                  </a:cubicBezTo>
                  <a:cubicBezTo>
                    <a:pt x="68" y="10"/>
                    <a:pt x="73" y="11"/>
                    <a:pt x="73" y="17"/>
                  </a:cubicBezTo>
                  <a:cubicBezTo>
                    <a:pt x="73" y="22"/>
                    <a:pt x="66" y="23"/>
                    <a:pt x="65" y="23"/>
                  </a:cubicBezTo>
                  <a:cubicBezTo>
                    <a:pt x="66" y="24"/>
                    <a:pt x="65" y="27"/>
                    <a:pt x="68" y="27"/>
                  </a:cubicBezTo>
                  <a:cubicBezTo>
                    <a:pt x="71" y="27"/>
                    <a:pt x="75" y="26"/>
                    <a:pt x="76" y="26"/>
                  </a:cubicBezTo>
                  <a:cubicBezTo>
                    <a:pt x="79" y="26"/>
                    <a:pt x="77" y="29"/>
                    <a:pt x="79" y="31"/>
                  </a:cubicBezTo>
                  <a:cubicBezTo>
                    <a:pt x="81" y="32"/>
                    <a:pt x="81" y="33"/>
                    <a:pt x="81" y="33"/>
                  </a:cubicBezTo>
                  <a:cubicBezTo>
                    <a:pt x="81" y="34"/>
                    <a:pt x="80" y="35"/>
                    <a:pt x="80" y="35"/>
                  </a:cubicBezTo>
                  <a:cubicBezTo>
                    <a:pt x="80" y="35"/>
                    <a:pt x="80" y="34"/>
                    <a:pt x="79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78" y="34"/>
                    <a:pt x="78" y="33"/>
                  </a:cubicBezTo>
                  <a:cubicBezTo>
                    <a:pt x="77" y="33"/>
                    <a:pt x="77" y="34"/>
                    <a:pt x="77" y="34"/>
                  </a:cubicBezTo>
                  <a:cubicBezTo>
                    <a:pt x="77" y="34"/>
                    <a:pt x="77" y="34"/>
                    <a:pt x="77" y="35"/>
                  </a:cubicBezTo>
                  <a:cubicBezTo>
                    <a:pt x="77" y="36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6"/>
                    <a:pt x="73" y="36"/>
                  </a:cubicBezTo>
                  <a:cubicBezTo>
                    <a:pt x="73" y="36"/>
                    <a:pt x="73" y="36"/>
                    <a:pt x="72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36"/>
                    <a:pt x="71" y="36"/>
                    <a:pt x="71" y="35"/>
                  </a:cubicBezTo>
                  <a:cubicBezTo>
                    <a:pt x="71" y="34"/>
                    <a:pt x="72" y="34"/>
                    <a:pt x="72" y="34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1" y="34"/>
                    <a:pt x="71" y="34"/>
                  </a:cubicBezTo>
                  <a:cubicBezTo>
                    <a:pt x="71" y="34"/>
                    <a:pt x="70" y="34"/>
                    <a:pt x="70" y="3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4"/>
                    <a:pt x="69" y="34"/>
                    <a:pt x="69" y="33"/>
                  </a:cubicBezTo>
                  <a:cubicBezTo>
                    <a:pt x="69" y="32"/>
                    <a:pt x="71" y="32"/>
                    <a:pt x="72" y="32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4" y="32"/>
                    <a:pt x="75" y="31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3" y="30"/>
                    <a:pt x="66" y="32"/>
                    <a:pt x="60" y="32"/>
                  </a:cubicBezTo>
                  <a:cubicBezTo>
                    <a:pt x="52" y="32"/>
                    <a:pt x="58" y="22"/>
                    <a:pt x="52" y="22"/>
                  </a:cubicBezTo>
                  <a:cubicBezTo>
                    <a:pt x="46" y="22"/>
                    <a:pt x="44" y="29"/>
                    <a:pt x="37" y="29"/>
                  </a:cubicBezTo>
                  <a:cubicBezTo>
                    <a:pt x="35" y="29"/>
                    <a:pt x="33" y="28"/>
                    <a:pt x="32" y="28"/>
                  </a:cubicBezTo>
                  <a:cubicBezTo>
                    <a:pt x="32" y="30"/>
                    <a:pt x="32" y="31"/>
                    <a:pt x="30" y="31"/>
                  </a:cubicBezTo>
                  <a:cubicBezTo>
                    <a:pt x="28" y="31"/>
                    <a:pt x="23" y="32"/>
                    <a:pt x="15" y="32"/>
                  </a:cubicBezTo>
                  <a:cubicBezTo>
                    <a:pt x="14" y="35"/>
                    <a:pt x="13" y="35"/>
                    <a:pt x="12" y="35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1" y="35"/>
                    <a:pt x="12" y="35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3"/>
                    <a:pt x="12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3"/>
                    <a:pt x="9" y="35"/>
                    <a:pt x="8" y="35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6" y="33"/>
                    <a:pt x="6" y="34"/>
                    <a:pt x="5" y="34"/>
                  </a:cubicBezTo>
                  <a:cubicBezTo>
                    <a:pt x="5" y="33"/>
                    <a:pt x="6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1"/>
                  </a:cubicBezTo>
                  <a:cubicBezTo>
                    <a:pt x="8" y="32"/>
                    <a:pt x="7" y="32"/>
                    <a:pt x="7" y="32"/>
                  </a:cubicBezTo>
                  <a:cubicBezTo>
                    <a:pt x="6" y="32"/>
                    <a:pt x="6" y="31"/>
                    <a:pt x="6" y="31"/>
                  </a:cubicBezTo>
                  <a:cubicBezTo>
                    <a:pt x="6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0"/>
                    <a:pt x="5" y="29"/>
                    <a:pt x="6" y="29"/>
                  </a:cubicBezTo>
                  <a:cubicBezTo>
                    <a:pt x="7" y="29"/>
                    <a:pt x="7" y="29"/>
                    <a:pt x="8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7" y="28"/>
                  </a:cubicBezTo>
                  <a:cubicBezTo>
                    <a:pt x="6" y="28"/>
                    <a:pt x="6" y="27"/>
                    <a:pt x="6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7"/>
                    <a:pt x="6" y="26"/>
                    <a:pt x="7" y="26"/>
                  </a:cubicBezTo>
                  <a:cubicBezTo>
                    <a:pt x="10" y="26"/>
                    <a:pt x="10" y="28"/>
                    <a:pt x="13" y="28"/>
                  </a:cubicBezTo>
                  <a:cubicBezTo>
                    <a:pt x="17" y="28"/>
                    <a:pt x="23" y="28"/>
                    <a:pt x="24" y="27"/>
                  </a:cubicBezTo>
                  <a:cubicBezTo>
                    <a:pt x="23" y="27"/>
                    <a:pt x="22" y="26"/>
                    <a:pt x="22" y="24"/>
                  </a:cubicBezTo>
                  <a:cubicBezTo>
                    <a:pt x="22" y="23"/>
                    <a:pt x="24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2" y="20"/>
                    <a:pt x="22" y="19"/>
                  </a:cubicBezTo>
                  <a:cubicBezTo>
                    <a:pt x="22" y="18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5" y="18"/>
                    <a:pt x="26" y="18"/>
                  </a:cubicBezTo>
                  <a:cubicBezTo>
                    <a:pt x="28" y="18"/>
                    <a:pt x="29" y="17"/>
                    <a:pt x="29" y="16"/>
                  </a:cubicBezTo>
                  <a:cubicBezTo>
                    <a:pt x="29" y="14"/>
                    <a:pt x="28" y="13"/>
                    <a:pt x="26" y="13"/>
                  </a:cubicBezTo>
                  <a:cubicBezTo>
                    <a:pt x="24" y="13"/>
                    <a:pt x="24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3"/>
                    <a:pt x="22" y="12"/>
                    <a:pt x="22" y="11"/>
                  </a:cubicBezTo>
                  <a:cubicBezTo>
                    <a:pt x="22" y="10"/>
                    <a:pt x="23" y="10"/>
                    <a:pt x="25" y="10"/>
                  </a:cubicBezTo>
                  <a:close/>
                  <a:moveTo>
                    <a:pt x="43" y="36"/>
                  </a:moveTo>
                  <a:cubicBezTo>
                    <a:pt x="43" y="35"/>
                    <a:pt x="43" y="35"/>
                    <a:pt x="42" y="35"/>
                  </a:cubicBezTo>
                  <a:cubicBezTo>
                    <a:pt x="41" y="35"/>
                    <a:pt x="41" y="38"/>
                    <a:pt x="39" y="37"/>
                  </a:cubicBezTo>
                  <a:cubicBezTo>
                    <a:pt x="38" y="37"/>
                    <a:pt x="38" y="37"/>
                    <a:pt x="39" y="38"/>
                  </a:cubicBezTo>
                  <a:cubicBezTo>
                    <a:pt x="38" y="37"/>
                    <a:pt x="38" y="37"/>
                    <a:pt x="38" y="36"/>
                  </a:cubicBezTo>
                  <a:cubicBezTo>
                    <a:pt x="39" y="36"/>
                    <a:pt x="40" y="35"/>
                    <a:pt x="40" y="35"/>
                  </a:cubicBezTo>
                  <a:cubicBezTo>
                    <a:pt x="40" y="35"/>
                    <a:pt x="40" y="35"/>
                    <a:pt x="39" y="34"/>
                  </a:cubicBezTo>
                  <a:cubicBezTo>
                    <a:pt x="39" y="34"/>
                    <a:pt x="38" y="36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4"/>
                    <a:pt x="37" y="33"/>
                  </a:cubicBezTo>
                  <a:cubicBezTo>
                    <a:pt x="38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2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7" y="31"/>
                    <a:pt x="38" y="31"/>
                  </a:cubicBezTo>
                  <a:cubicBezTo>
                    <a:pt x="39" y="31"/>
                    <a:pt x="41" y="32"/>
                    <a:pt x="42" y="32"/>
                  </a:cubicBezTo>
                  <a:cubicBezTo>
                    <a:pt x="43" y="32"/>
                    <a:pt x="44" y="32"/>
                    <a:pt x="44" y="32"/>
                  </a:cubicBezTo>
                  <a:cubicBezTo>
                    <a:pt x="45" y="32"/>
                    <a:pt x="45" y="32"/>
                    <a:pt x="46" y="32"/>
                  </a:cubicBezTo>
                  <a:cubicBezTo>
                    <a:pt x="47" y="32"/>
                    <a:pt x="47" y="32"/>
                    <a:pt x="46" y="30"/>
                  </a:cubicBezTo>
                  <a:cubicBezTo>
                    <a:pt x="46" y="28"/>
                    <a:pt x="47" y="26"/>
                    <a:pt x="48" y="25"/>
                  </a:cubicBezTo>
                  <a:cubicBezTo>
                    <a:pt x="50" y="24"/>
                    <a:pt x="51" y="24"/>
                    <a:pt x="53" y="24"/>
                  </a:cubicBezTo>
                  <a:cubicBezTo>
                    <a:pt x="53" y="24"/>
                    <a:pt x="54" y="25"/>
                    <a:pt x="54" y="26"/>
                  </a:cubicBezTo>
                  <a:cubicBezTo>
                    <a:pt x="54" y="27"/>
                    <a:pt x="54" y="27"/>
                    <a:pt x="54" y="29"/>
                  </a:cubicBezTo>
                  <a:cubicBezTo>
                    <a:pt x="53" y="29"/>
                    <a:pt x="51" y="29"/>
                    <a:pt x="51" y="30"/>
                  </a:cubicBezTo>
                  <a:cubicBezTo>
                    <a:pt x="50" y="31"/>
                    <a:pt x="51" y="32"/>
                    <a:pt x="51" y="34"/>
                  </a:cubicBezTo>
                  <a:cubicBezTo>
                    <a:pt x="51" y="35"/>
                    <a:pt x="51" y="35"/>
                    <a:pt x="50" y="35"/>
                  </a:cubicBezTo>
                  <a:cubicBezTo>
                    <a:pt x="49" y="35"/>
                    <a:pt x="48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5" y="37"/>
                    <a:pt x="45" y="37"/>
                  </a:cubicBezTo>
                  <a:cubicBezTo>
                    <a:pt x="44" y="37"/>
                    <a:pt x="43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6"/>
                    <a:pt x="43" y="36"/>
                    <a:pt x="43" y="36"/>
                  </a:cubicBezTo>
                  <a:close/>
                  <a:moveTo>
                    <a:pt x="48" y="39"/>
                  </a:moveTo>
                  <a:cubicBezTo>
                    <a:pt x="50" y="39"/>
                    <a:pt x="50" y="40"/>
                    <a:pt x="50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2" y="39"/>
                    <a:pt x="53" y="39"/>
                  </a:cubicBezTo>
                  <a:cubicBezTo>
                    <a:pt x="55" y="39"/>
                    <a:pt x="56" y="40"/>
                    <a:pt x="56" y="41"/>
                  </a:cubicBezTo>
                  <a:cubicBezTo>
                    <a:pt x="56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4"/>
                    <a:pt x="46" y="43"/>
                    <a:pt x="46" y="41"/>
                  </a:cubicBezTo>
                  <a:cubicBezTo>
                    <a:pt x="46" y="40"/>
                    <a:pt x="46" y="39"/>
                    <a:pt x="48" y="39"/>
                  </a:cubicBezTo>
                  <a:close/>
                  <a:moveTo>
                    <a:pt x="22" y="57"/>
                  </a:moveTo>
                  <a:cubicBezTo>
                    <a:pt x="21" y="57"/>
                    <a:pt x="20" y="56"/>
                    <a:pt x="20" y="56"/>
                  </a:cubicBezTo>
                  <a:cubicBezTo>
                    <a:pt x="18" y="54"/>
                    <a:pt x="18" y="51"/>
                    <a:pt x="16" y="49"/>
                  </a:cubicBezTo>
                  <a:cubicBezTo>
                    <a:pt x="15" y="47"/>
                    <a:pt x="14" y="46"/>
                    <a:pt x="14" y="46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11" y="46"/>
                    <a:pt x="9" y="46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3"/>
                    <a:pt x="11" y="43"/>
                    <a:pt x="10" y="43"/>
                  </a:cubicBezTo>
                  <a:cubicBezTo>
                    <a:pt x="9" y="43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8" y="40"/>
                    <a:pt x="9" y="40"/>
                    <a:pt x="9" y="40"/>
                  </a:cubicBezTo>
                  <a:cubicBezTo>
                    <a:pt x="10" y="40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3" y="38"/>
                    <a:pt x="14" y="39"/>
                    <a:pt x="14" y="40"/>
                  </a:cubicBezTo>
                  <a:cubicBezTo>
                    <a:pt x="14" y="40"/>
                    <a:pt x="14" y="40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4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7" y="38"/>
                    <a:pt x="17" y="39"/>
                  </a:cubicBezTo>
                  <a:cubicBezTo>
                    <a:pt x="17" y="40"/>
                    <a:pt x="16" y="41"/>
                    <a:pt x="16" y="42"/>
                  </a:cubicBezTo>
                  <a:cubicBezTo>
                    <a:pt x="16" y="43"/>
                    <a:pt x="20" y="50"/>
                    <a:pt x="22" y="52"/>
                  </a:cubicBezTo>
                  <a:cubicBezTo>
                    <a:pt x="22" y="53"/>
                    <a:pt x="20" y="56"/>
                    <a:pt x="22" y="57"/>
                  </a:cubicBezTo>
                  <a:close/>
                  <a:moveTo>
                    <a:pt x="17" y="42"/>
                  </a:moveTo>
                  <a:cubicBezTo>
                    <a:pt x="18" y="42"/>
                    <a:pt x="18" y="42"/>
                    <a:pt x="18" y="42"/>
                  </a:cubicBezTo>
                  <a:cubicBezTo>
                    <a:pt x="21" y="42"/>
                    <a:pt x="21" y="46"/>
                    <a:pt x="24" y="46"/>
                  </a:cubicBezTo>
                  <a:cubicBezTo>
                    <a:pt x="25" y="46"/>
                    <a:pt x="25" y="45"/>
                    <a:pt x="26" y="45"/>
                  </a:cubicBezTo>
                  <a:cubicBezTo>
                    <a:pt x="27" y="45"/>
                    <a:pt x="28" y="45"/>
                    <a:pt x="28" y="46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47"/>
                    <a:pt x="21" y="44"/>
                    <a:pt x="17" y="42"/>
                  </a:cubicBezTo>
                  <a:close/>
                  <a:moveTo>
                    <a:pt x="18" y="11"/>
                  </a:moveTo>
                  <a:cubicBezTo>
                    <a:pt x="21" y="11"/>
                    <a:pt x="21" y="15"/>
                    <a:pt x="24" y="15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7" y="15"/>
                    <a:pt x="28" y="15"/>
                    <a:pt x="28" y="16"/>
                  </a:cubicBezTo>
                  <a:cubicBezTo>
                    <a:pt x="28" y="16"/>
                    <a:pt x="27" y="17"/>
                    <a:pt x="25" y="17"/>
                  </a:cubicBezTo>
                  <a:cubicBezTo>
                    <a:pt x="19" y="17"/>
                    <a:pt x="21" y="13"/>
                    <a:pt x="17" y="12"/>
                  </a:cubicBezTo>
                  <a:cubicBezTo>
                    <a:pt x="18" y="11"/>
                    <a:pt x="18" y="11"/>
                    <a:pt x="18" y="11"/>
                  </a:cubicBezTo>
                  <a:close/>
                  <a:moveTo>
                    <a:pt x="9" y="9"/>
                  </a:moveTo>
                  <a:cubicBezTo>
                    <a:pt x="10" y="9"/>
                    <a:pt x="11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9"/>
                    <a:pt x="14" y="8"/>
                  </a:cubicBezTo>
                  <a:cubicBezTo>
                    <a:pt x="14" y="8"/>
                    <a:pt x="15" y="8"/>
                    <a:pt x="15" y="7"/>
                  </a:cubicBezTo>
                  <a:cubicBezTo>
                    <a:pt x="15" y="7"/>
                    <a:pt x="15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7" y="7"/>
                    <a:pt x="17" y="8"/>
                  </a:cubicBezTo>
                  <a:cubicBezTo>
                    <a:pt x="17" y="10"/>
                    <a:pt x="16" y="11"/>
                    <a:pt x="16" y="11"/>
                  </a:cubicBezTo>
                  <a:cubicBezTo>
                    <a:pt x="16" y="12"/>
                    <a:pt x="20" y="19"/>
                    <a:pt x="22" y="21"/>
                  </a:cubicBezTo>
                  <a:cubicBezTo>
                    <a:pt x="22" y="22"/>
                    <a:pt x="20" y="25"/>
                    <a:pt x="22" y="26"/>
                  </a:cubicBezTo>
                  <a:cubicBezTo>
                    <a:pt x="21" y="26"/>
                    <a:pt x="20" y="26"/>
                    <a:pt x="20" y="25"/>
                  </a:cubicBezTo>
                  <a:cubicBezTo>
                    <a:pt x="18" y="23"/>
                    <a:pt x="18" y="20"/>
                    <a:pt x="16" y="19"/>
                  </a:cubicBezTo>
                  <a:cubicBezTo>
                    <a:pt x="15" y="17"/>
                    <a:pt x="14" y="16"/>
                    <a:pt x="14" y="15"/>
                  </a:cubicBezTo>
                  <a:cubicBezTo>
                    <a:pt x="12" y="15"/>
                    <a:pt x="12" y="15"/>
                    <a:pt x="11" y="15"/>
                  </a:cubicBezTo>
                  <a:cubicBezTo>
                    <a:pt x="11" y="15"/>
                    <a:pt x="9" y="15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0" y="12"/>
                  </a:cubicBezTo>
                  <a:cubicBezTo>
                    <a:pt x="9" y="12"/>
                    <a:pt x="8" y="11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9" y="9"/>
                    <a:pt x="9" y="9"/>
                  </a:cubicBezTo>
                  <a:close/>
                  <a:moveTo>
                    <a:pt x="7" y="18"/>
                  </a:moveTo>
                  <a:cubicBezTo>
                    <a:pt x="8" y="18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8"/>
                    <a:pt x="12" y="18"/>
                  </a:cubicBezTo>
                  <a:cubicBezTo>
                    <a:pt x="14" y="18"/>
                    <a:pt x="14" y="19"/>
                    <a:pt x="14" y="20"/>
                  </a:cubicBezTo>
                  <a:cubicBezTo>
                    <a:pt x="14" y="22"/>
                    <a:pt x="11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4" y="22"/>
                    <a:pt x="4" y="20"/>
                  </a:cubicBezTo>
                  <a:cubicBezTo>
                    <a:pt x="4" y="19"/>
                    <a:pt x="4" y="18"/>
                    <a:pt x="7" y="18"/>
                  </a:cubicBezTo>
                  <a:close/>
                  <a:moveTo>
                    <a:pt x="4" y="50"/>
                  </a:moveTo>
                  <a:cubicBezTo>
                    <a:pt x="4" y="50"/>
                    <a:pt x="4" y="49"/>
                    <a:pt x="7" y="49"/>
                  </a:cubicBezTo>
                  <a:cubicBezTo>
                    <a:pt x="8" y="49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49"/>
                    <a:pt x="12" y="49"/>
                  </a:cubicBezTo>
                  <a:cubicBezTo>
                    <a:pt x="14" y="49"/>
                    <a:pt x="14" y="50"/>
                    <a:pt x="14" y="50"/>
                  </a:cubicBezTo>
                  <a:cubicBezTo>
                    <a:pt x="14" y="53"/>
                    <a:pt x="11" y="53"/>
                    <a:pt x="1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3"/>
                    <a:pt x="4" y="53"/>
                    <a:pt x="4" y="50"/>
                  </a:cubicBezTo>
                  <a:close/>
                  <a:moveTo>
                    <a:pt x="8" y="63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7" y="62"/>
                    <a:pt x="7" y="62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6" y="61"/>
                    <a:pt x="6" y="62"/>
                    <a:pt x="6" y="62"/>
                  </a:cubicBezTo>
                  <a:cubicBezTo>
                    <a:pt x="6" y="61"/>
                    <a:pt x="7" y="60"/>
                    <a:pt x="7" y="60"/>
                  </a:cubicBezTo>
                  <a:cubicBezTo>
                    <a:pt x="8" y="60"/>
                    <a:pt x="8" y="60"/>
                    <a:pt x="9" y="61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0"/>
                    <a:pt x="9" y="59"/>
                    <a:pt x="8" y="59"/>
                  </a:cubicBezTo>
                  <a:cubicBezTo>
                    <a:pt x="7" y="59"/>
                    <a:pt x="8" y="58"/>
                    <a:pt x="7" y="58"/>
                  </a:cubicBezTo>
                  <a:cubicBezTo>
                    <a:pt x="7" y="58"/>
                    <a:pt x="6" y="58"/>
                    <a:pt x="6" y="59"/>
                  </a:cubicBezTo>
                  <a:cubicBezTo>
                    <a:pt x="6" y="58"/>
                    <a:pt x="7" y="57"/>
                    <a:pt x="8" y="57"/>
                  </a:cubicBezTo>
                  <a:cubicBezTo>
                    <a:pt x="11" y="57"/>
                    <a:pt x="11" y="59"/>
                    <a:pt x="14" y="59"/>
                  </a:cubicBezTo>
                  <a:cubicBezTo>
                    <a:pt x="18" y="59"/>
                    <a:pt x="23" y="59"/>
                    <a:pt x="24" y="58"/>
                  </a:cubicBezTo>
                  <a:cubicBezTo>
                    <a:pt x="23" y="57"/>
                    <a:pt x="22" y="57"/>
                    <a:pt x="22" y="55"/>
                  </a:cubicBezTo>
                  <a:cubicBezTo>
                    <a:pt x="22" y="54"/>
                    <a:pt x="24" y="52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1"/>
                    <a:pt x="22" y="51"/>
                    <a:pt x="22" y="50"/>
                  </a:cubicBezTo>
                  <a:cubicBezTo>
                    <a:pt x="22" y="49"/>
                    <a:pt x="23" y="48"/>
                    <a:pt x="23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8" y="49"/>
                    <a:pt x="29" y="48"/>
                    <a:pt x="29" y="47"/>
                  </a:cubicBezTo>
                  <a:cubicBezTo>
                    <a:pt x="29" y="45"/>
                    <a:pt x="28" y="44"/>
                    <a:pt x="26" y="44"/>
                  </a:cubicBezTo>
                  <a:cubicBezTo>
                    <a:pt x="24" y="44"/>
                    <a:pt x="24" y="44"/>
                    <a:pt x="24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2" y="43"/>
                    <a:pt x="22" y="42"/>
                  </a:cubicBezTo>
                  <a:cubicBezTo>
                    <a:pt x="22" y="41"/>
                    <a:pt x="23" y="41"/>
                    <a:pt x="25" y="41"/>
                  </a:cubicBezTo>
                  <a:cubicBezTo>
                    <a:pt x="26" y="41"/>
                    <a:pt x="26" y="41"/>
                    <a:pt x="27" y="4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8" y="37"/>
                    <a:pt x="28" y="38"/>
                    <a:pt x="28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7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2" y="37"/>
                    <a:pt x="33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8" y="46"/>
                    <a:pt x="38" y="50"/>
                  </a:cubicBezTo>
                  <a:cubicBezTo>
                    <a:pt x="40" y="50"/>
                    <a:pt x="47" y="50"/>
                    <a:pt x="48" y="50"/>
                  </a:cubicBezTo>
                  <a:cubicBezTo>
                    <a:pt x="43" y="49"/>
                    <a:pt x="39" y="47"/>
                    <a:pt x="39" y="40"/>
                  </a:cubicBezTo>
                  <a:cubicBezTo>
                    <a:pt x="40" y="40"/>
                    <a:pt x="40" y="40"/>
                    <a:pt x="41" y="40"/>
                  </a:cubicBezTo>
                  <a:cubicBezTo>
                    <a:pt x="43" y="41"/>
                    <a:pt x="45" y="43"/>
                    <a:pt x="45" y="44"/>
                  </a:cubicBezTo>
                  <a:cubicBezTo>
                    <a:pt x="45" y="45"/>
                    <a:pt x="44" y="45"/>
                    <a:pt x="43" y="46"/>
                  </a:cubicBezTo>
                  <a:cubicBezTo>
                    <a:pt x="43" y="47"/>
                    <a:pt x="45" y="48"/>
                    <a:pt x="49" y="48"/>
                  </a:cubicBezTo>
                  <a:cubicBezTo>
                    <a:pt x="56" y="48"/>
                    <a:pt x="55" y="40"/>
                    <a:pt x="64" y="40"/>
                  </a:cubicBezTo>
                  <a:cubicBezTo>
                    <a:pt x="68" y="40"/>
                    <a:pt x="72" y="42"/>
                    <a:pt x="72" y="47"/>
                  </a:cubicBezTo>
                  <a:cubicBezTo>
                    <a:pt x="72" y="53"/>
                    <a:pt x="66" y="54"/>
                    <a:pt x="65" y="54"/>
                  </a:cubicBezTo>
                  <a:cubicBezTo>
                    <a:pt x="66" y="55"/>
                    <a:pt x="64" y="59"/>
                    <a:pt x="67" y="58"/>
                  </a:cubicBezTo>
                  <a:cubicBezTo>
                    <a:pt x="70" y="58"/>
                    <a:pt x="74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6" y="59"/>
                    <a:pt x="79" y="61"/>
                  </a:cubicBezTo>
                  <a:cubicBezTo>
                    <a:pt x="81" y="62"/>
                    <a:pt x="81" y="63"/>
                    <a:pt x="81" y="63"/>
                  </a:cubicBezTo>
                  <a:cubicBezTo>
                    <a:pt x="81" y="64"/>
                    <a:pt x="81" y="64"/>
                    <a:pt x="80" y="65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79" y="64"/>
                    <a:pt x="79" y="64"/>
                    <a:pt x="78" y="63"/>
                  </a:cubicBezTo>
                  <a:cubicBezTo>
                    <a:pt x="78" y="64"/>
                    <a:pt x="77" y="64"/>
                    <a:pt x="77" y="64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6"/>
                    <a:pt x="77" y="66"/>
                    <a:pt x="77" y="66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6" y="67"/>
                    <a:pt x="76" y="66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5" y="65"/>
                    <a:pt x="75" y="66"/>
                    <a:pt x="74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5"/>
                    <a:pt x="73" y="65"/>
                    <a:pt x="73" y="65"/>
                  </a:cubicBezTo>
                  <a:cubicBezTo>
                    <a:pt x="73" y="64"/>
                    <a:pt x="73" y="64"/>
                    <a:pt x="72" y="64"/>
                  </a:cubicBezTo>
                  <a:cubicBezTo>
                    <a:pt x="72" y="65"/>
                    <a:pt x="72" y="65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0" y="65"/>
                    <a:pt x="70" y="65"/>
                    <a:pt x="70" y="66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4"/>
                    <a:pt x="71" y="63"/>
                    <a:pt x="72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2" y="61"/>
                    <a:pt x="66" y="63"/>
                    <a:pt x="60" y="63"/>
                  </a:cubicBezTo>
                  <a:cubicBezTo>
                    <a:pt x="52" y="63"/>
                    <a:pt x="58" y="53"/>
                    <a:pt x="52" y="53"/>
                  </a:cubicBezTo>
                  <a:cubicBezTo>
                    <a:pt x="46" y="53"/>
                    <a:pt x="44" y="59"/>
                    <a:pt x="37" y="59"/>
                  </a:cubicBezTo>
                  <a:cubicBezTo>
                    <a:pt x="35" y="59"/>
                    <a:pt x="33" y="59"/>
                    <a:pt x="32" y="59"/>
                  </a:cubicBezTo>
                  <a:cubicBezTo>
                    <a:pt x="32" y="61"/>
                    <a:pt x="32" y="62"/>
                    <a:pt x="30" y="62"/>
                  </a:cubicBezTo>
                  <a:cubicBezTo>
                    <a:pt x="28" y="62"/>
                    <a:pt x="24" y="63"/>
                    <a:pt x="16" y="63"/>
                  </a:cubicBezTo>
                  <a:cubicBezTo>
                    <a:pt x="15" y="66"/>
                    <a:pt x="14" y="66"/>
                    <a:pt x="13" y="66"/>
                  </a:cubicBezTo>
                  <a:cubicBezTo>
                    <a:pt x="13" y="66"/>
                    <a:pt x="12" y="66"/>
                    <a:pt x="12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5"/>
                    <a:pt x="12" y="65"/>
                    <a:pt x="12" y="64"/>
                  </a:cubicBezTo>
                  <a:cubicBezTo>
                    <a:pt x="12" y="64"/>
                    <a:pt x="12" y="64"/>
                    <a:pt x="13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0" y="65"/>
                    <a:pt x="9" y="65"/>
                  </a:cubicBezTo>
                  <a:cubicBezTo>
                    <a:pt x="8" y="65"/>
                    <a:pt x="8" y="65"/>
                    <a:pt x="8" y="64"/>
                  </a:cubicBezTo>
                  <a:cubicBezTo>
                    <a:pt x="7" y="64"/>
                    <a:pt x="7" y="65"/>
                    <a:pt x="7" y="65"/>
                  </a:cubicBezTo>
                  <a:cubicBezTo>
                    <a:pt x="6" y="64"/>
                    <a:pt x="7" y="63"/>
                    <a:pt x="8" y="63"/>
                  </a:cubicBezTo>
                  <a:close/>
                  <a:moveTo>
                    <a:pt x="43" y="66"/>
                  </a:moveTo>
                  <a:cubicBezTo>
                    <a:pt x="43" y="66"/>
                    <a:pt x="43" y="66"/>
                    <a:pt x="42" y="66"/>
                  </a:cubicBezTo>
                  <a:cubicBezTo>
                    <a:pt x="41" y="66"/>
                    <a:pt x="41" y="69"/>
                    <a:pt x="39" y="68"/>
                  </a:cubicBezTo>
                  <a:cubicBezTo>
                    <a:pt x="38" y="68"/>
                    <a:pt x="38" y="68"/>
                    <a:pt x="39" y="68"/>
                  </a:cubicBezTo>
                  <a:cubicBezTo>
                    <a:pt x="38" y="68"/>
                    <a:pt x="38" y="67"/>
                    <a:pt x="38" y="67"/>
                  </a:cubicBezTo>
                  <a:cubicBezTo>
                    <a:pt x="39" y="66"/>
                    <a:pt x="40" y="66"/>
                    <a:pt x="40" y="66"/>
                  </a:cubicBezTo>
                  <a:cubicBezTo>
                    <a:pt x="40" y="65"/>
                    <a:pt x="40" y="65"/>
                    <a:pt x="39" y="65"/>
                  </a:cubicBezTo>
                  <a:cubicBezTo>
                    <a:pt x="39" y="65"/>
                    <a:pt x="38" y="67"/>
                    <a:pt x="37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7" y="65"/>
                    <a:pt x="36" y="65"/>
                    <a:pt x="36" y="66"/>
                  </a:cubicBezTo>
                  <a:cubicBezTo>
                    <a:pt x="36" y="65"/>
                    <a:pt x="36" y="64"/>
                    <a:pt x="37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3"/>
                    <a:pt x="37" y="64"/>
                    <a:pt x="37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2"/>
                    <a:pt x="37" y="61"/>
                    <a:pt x="38" y="61"/>
                  </a:cubicBezTo>
                  <a:cubicBezTo>
                    <a:pt x="39" y="61"/>
                    <a:pt x="41" y="63"/>
                    <a:pt x="42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5" y="63"/>
                    <a:pt x="45" y="63"/>
                    <a:pt x="46" y="63"/>
                  </a:cubicBezTo>
                  <a:cubicBezTo>
                    <a:pt x="47" y="63"/>
                    <a:pt x="47" y="62"/>
                    <a:pt x="46" y="61"/>
                  </a:cubicBezTo>
                  <a:cubicBezTo>
                    <a:pt x="46" y="59"/>
                    <a:pt x="47" y="56"/>
                    <a:pt x="48" y="55"/>
                  </a:cubicBezTo>
                  <a:cubicBezTo>
                    <a:pt x="50" y="55"/>
                    <a:pt x="51" y="54"/>
                    <a:pt x="53" y="55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8"/>
                    <a:pt x="54" y="58"/>
                    <a:pt x="54" y="60"/>
                  </a:cubicBezTo>
                  <a:cubicBezTo>
                    <a:pt x="53" y="59"/>
                    <a:pt x="51" y="60"/>
                    <a:pt x="51" y="61"/>
                  </a:cubicBezTo>
                  <a:cubicBezTo>
                    <a:pt x="50" y="62"/>
                    <a:pt x="51" y="63"/>
                    <a:pt x="51" y="64"/>
                  </a:cubicBezTo>
                  <a:cubicBezTo>
                    <a:pt x="51" y="65"/>
                    <a:pt x="51" y="65"/>
                    <a:pt x="50" y="66"/>
                  </a:cubicBezTo>
                  <a:cubicBezTo>
                    <a:pt x="49" y="66"/>
                    <a:pt x="48" y="66"/>
                    <a:pt x="46" y="66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6" y="67"/>
                    <a:pt x="45" y="67"/>
                    <a:pt x="45" y="68"/>
                  </a:cubicBezTo>
                  <a:cubicBezTo>
                    <a:pt x="44" y="68"/>
                    <a:pt x="43" y="68"/>
                    <a:pt x="42" y="68"/>
                  </a:cubicBezTo>
                  <a:cubicBezTo>
                    <a:pt x="43" y="68"/>
                    <a:pt x="43" y="67"/>
                    <a:pt x="43" y="67"/>
                  </a:cubicBezTo>
                  <a:cubicBezTo>
                    <a:pt x="42" y="67"/>
                    <a:pt x="43" y="66"/>
                    <a:pt x="43" y="66"/>
                  </a:cubicBezTo>
                  <a:close/>
                  <a:moveTo>
                    <a:pt x="48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1" y="71"/>
                    <a:pt x="52" y="70"/>
                    <a:pt x="53" y="70"/>
                  </a:cubicBezTo>
                  <a:cubicBezTo>
                    <a:pt x="55" y="70"/>
                    <a:pt x="56" y="71"/>
                    <a:pt x="56" y="71"/>
                  </a:cubicBezTo>
                  <a:cubicBezTo>
                    <a:pt x="56" y="74"/>
                    <a:pt x="52" y="75"/>
                    <a:pt x="51" y="75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49" y="75"/>
                    <a:pt x="46" y="74"/>
                    <a:pt x="46" y="71"/>
                  </a:cubicBezTo>
                  <a:cubicBezTo>
                    <a:pt x="46" y="71"/>
                    <a:pt x="46" y="70"/>
                    <a:pt x="48" y="70"/>
                  </a:cubicBezTo>
                  <a:close/>
                  <a:moveTo>
                    <a:pt x="24" y="88"/>
                  </a:moveTo>
                  <a:cubicBezTo>
                    <a:pt x="23" y="88"/>
                    <a:pt x="23" y="87"/>
                    <a:pt x="22" y="87"/>
                  </a:cubicBezTo>
                  <a:cubicBezTo>
                    <a:pt x="21" y="85"/>
                    <a:pt x="20" y="82"/>
                    <a:pt x="19" y="80"/>
                  </a:cubicBezTo>
                  <a:cubicBezTo>
                    <a:pt x="17" y="79"/>
                    <a:pt x="16" y="78"/>
                    <a:pt x="16" y="77"/>
                  </a:cubicBezTo>
                  <a:cubicBezTo>
                    <a:pt x="15" y="77"/>
                    <a:pt x="15" y="78"/>
                    <a:pt x="14" y="78"/>
                  </a:cubicBezTo>
                  <a:cubicBezTo>
                    <a:pt x="13" y="78"/>
                    <a:pt x="12" y="78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6"/>
                    <a:pt x="14" y="7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1" y="74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2" y="72"/>
                  </a:cubicBezTo>
                  <a:cubicBezTo>
                    <a:pt x="13" y="72"/>
                    <a:pt x="13" y="72"/>
                    <a:pt x="14" y="73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2"/>
                    <a:pt x="14" y="72"/>
                    <a:pt x="14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2" y="70"/>
                  </a:cubicBezTo>
                  <a:cubicBezTo>
                    <a:pt x="13" y="69"/>
                    <a:pt x="13" y="69"/>
                    <a:pt x="14" y="69"/>
                  </a:cubicBezTo>
                  <a:cubicBezTo>
                    <a:pt x="15" y="69"/>
                    <a:pt x="16" y="71"/>
                    <a:pt x="16" y="72"/>
                  </a:cubicBezTo>
                  <a:cubicBezTo>
                    <a:pt x="16" y="72"/>
                    <a:pt x="17" y="71"/>
                    <a:pt x="16" y="71"/>
                  </a:cubicBezTo>
                  <a:cubicBezTo>
                    <a:pt x="16" y="71"/>
                    <a:pt x="16" y="71"/>
                    <a:pt x="16" y="70"/>
                  </a:cubicBezTo>
                  <a:cubicBezTo>
                    <a:pt x="16" y="70"/>
                    <a:pt x="17" y="70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9" y="69"/>
                    <a:pt x="19" y="70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23" y="81"/>
                    <a:pt x="24" y="82"/>
                  </a:cubicBezTo>
                  <a:cubicBezTo>
                    <a:pt x="24" y="84"/>
                    <a:pt x="23" y="86"/>
                    <a:pt x="24" y="88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3" y="73"/>
                    <a:pt x="23" y="77"/>
                    <a:pt x="26" y="77"/>
                  </a:cubicBezTo>
                  <a:cubicBezTo>
                    <a:pt x="27" y="77"/>
                    <a:pt x="27" y="76"/>
                    <a:pt x="28" y="76"/>
                  </a:cubicBezTo>
                  <a:cubicBezTo>
                    <a:pt x="29" y="76"/>
                    <a:pt x="29" y="76"/>
                    <a:pt x="29" y="77"/>
                  </a:cubicBezTo>
                  <a:cubicBezTo>
                    <a:pt x="29" y="78"/>
                    <a:pt x="29" y="78"/>
                    <a:pt x="27" y="78"/>
                  </a:cubicBezTo>
                  <a:cubicBezTo>
                    <a:pt x="21" y="78"/>
                    <a:pt x="23" y="75"/>
                    <a:pt x="20" y="73"/>
                  </a:cubicBezTo>
                  <a:close/>
                  <a:moveTo>
                    <a:pt x="7" y="82"/>
                  </a:moveTo>
                  <a:cubicBezTo>
                    <a:pt x="7" y="82"/>
                    <a:pt x="7" y="80"/>
                    <a:pt x="9" y="80"/>
                  </a:cubicBezTo>
                  <a:cubicBezTo>
                    <a:pt x="11" y="80"/>
                    <a:pt x="11" y="81"/>
                    <a:pt x="11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1"/>
                    <a:pt x="13" y="80"/>
                    <a:pt x="14" y="80"/>
                  </a:cubicBezTo>
                  <a:cubicBezTo>
                    <a:pt x="17" y="80"/>
                    <a:pt x="17" y="82"/>
                    <a:pt x="17" y="82"/>
                  </a:cubicBezTo>
                  <a:cubicBezTo>
                    <a:pt x="17" y="84"/>
                    <a:pt x="13" y="85"/>
                    <a:pt x="12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0" y="85"/>
                    <a:pt x="7" y="84"/>
                    <a:pt x="7" y="82"/>
                  </a:cubicBezTo>
                  <a:close/>
                  <a:moveTo>
                    <a:pt x="50" y="92"/>
                  </a:moveTo>
                  <a:cubicBezTo>
                    <a:pt x="50" y="93"/>
                    <a:pt x="51" y="95"/>
                    <a:pt x="51" y="96"/>
                  </a:cubicBezTo>
                  <a:cubicBezTo>
                    <a:pt x="51" y="97"/>
                    <a:pt x="51" y="97"/>
                    <a:pt x="50" y="97"/>
                  </a:cubicBezTo>
                  <a:cubicBezTo>
                    <a:pt x="50" y="97"/>
                    <a:pt x="49" y="98"/>
                    <a:pt x="47" y="98"/>
                  </a:cubicBezTo>
                  <a:cubicBezTo>
                    <a:pt x="47" y="98"/>
                    <a:pt x="47" y="99"/>
                    <a:pt x="47" y="100"/>
                  </a:cubicBezTo>
                  <a:cubicBezTo>
                    <a:pt x="47" y="101"/>
                    <a:pt x="46" y="101"/>
                    <a:pt x="45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0"/>
                    <a:pt x="45" y="99"/>
                    <a:pt x="45" y="99"/>
                  </a:cubicBezTo>
                  <a:cubicBezTo>
                    <a:pt x="45" y="99"/>
                    <a:pt x="45" y="99"/>
                    <a:pt x="44" y="99"/>
                  </a:cubicBezTo>
                  <a:cubicBezTo>
                    <a:pt x="43" y="100"/>
                    <a:pt x="44" y="103"/>
                    <a:pt x="41" y="102"/>
                  </a:cubicBezTo>
                  <a:cubicBezTo>
                    <a:pt x="41" y="102"/>
                    <a:pt x="41" y="102"/>
                    <a:pt x="41" y="103"/>
                  </a:cubicBezTo>
                  <a:cubicBezTo>
                    <a:pt x="41" y="102"/>
                    <a:pt x="40" y="102"/>
                    <a:pt x="40" y="101"/>
                  </a:cubicBezTo>
                  <a:cubicBezTo>
                    <a:pt x="41" y="101"/>
                    <a:pt x="42" y="100"/>
                    <a:pt x="42" y="100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0" y="100"/>
                    <a:pt x="40" y="101"/>
                    <a:pt x="39" y="100"/>
                  </a:cubicBezTo>
                  <a:cubicBezTo>
                    <a:pt x="39" y="100"/>
                    <a:pt x="39" y="100"/>
                    <a:pt x="39" y="100"/>
                  </a:cubicBezTo>
                  <a:cubicBezTo>
                    <a:pt x="39" y="100"/>
                    <a:pt x="38" y="100"/>
                    <a:pt x="38" y="101"/>
                  </a:cubicBezTo>
                  <a:cubicBezTo>
                    <a:pt x="38" y="100"/>
                    <a:pt x="38" y="99"/>
                    <a:pt x="39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7"/>
                    <a:pt x="39" y="98"/>
                    <a:pt x="39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7" y="97"/>
                    <a:pt x="38" y="96"/>
                    <a:pt x="39" y="96"/>
                  </a:cubicBezTo>
                  <a:cubicBezTo>
                    <a:pt x="40" y="96"/>
                    <a:pt x="42" y="96"/>
                    <a:pt x="43" y="96"/>
                  </a:cubicBezTo>
                  <a:cubicBezTo>
                    <a:pt x="44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5"/>
                    <a:pt x="47" y="95"/>
                    <a:pt x="46" y="94"/>
                  </a:cubicBezTo>
                  <a:cubicBezTo>
                    <a:pt x="45" y="92"/>
                    <a:pt x="47" y="87"/>
                    <a:pt x="48" y="86"/>
                  </a:cubicBezTo>
                  <a:cubicBezTo>
                    <a:pt x="49" y="86"/>
                    <a:pt x="51" y="85"/>
                    <a:pt x="52" y="85"/>
                  </a:cubicBezTo>
                  <a:cubicBezTo>
                    <a:pt x="53" y="86"/>
                    <a:pt x="53" y="87"/>
                    <a:pt x="53" y="87"/>
                  </a:cubicBezTo>
                  <a:cubicBezTo>
                    <a:pt x="53" y="88"/>
                    <a:pt x="53" y="89"/>
                    <a:pt x="53" y="90"/>
                  </a:cubicBezTo>
                  <a:cubicBezTo>
                    <a:pt x="52" y="90"/>
                    <a:pt x="51" y="91"/>
                    <a:pt x="50" y="92"/>
                  </a:cubicBezTo>
                  <a:close/>
                  <a:moveTo>
                    <a:pt x="76" y="94"/>
                  </a:move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5" y="94"/>
                    <a:pt x="75" y="93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5" y="96"/>
                    <a:pt x="74" y="96"/>
                    <a:pt x="74" y="96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3" y="97"/>
                    <a:pt x="73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5"/>
                    <a:pt x="72" y="95"/>
                    <a:pt x="72" y="96"/>
                  </a:cubicBezTo>
                  <a:cubicBezTo>
                    <a:pt x="72" y="96"/>
                    <a:pt x="72" y="97"/>
                    <a:pt x="71" y="97"/>
                  </a:cubicBezTo>
                  <a:cubicBezTo>
                    <a:pt x="71" y="97"/>
                    <a:pt x="71" y="97"/>
                    <a:pt x="70" y="97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69" y="96"/>
                    <a:pt x="70" y="96"/>
                    <a:pt x="70" y="9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6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8" y="96"/>
                    <a:pt x="68" y="96"/>
                    <a:pt x="68" y="97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5"/>
                    <a:pt x="68" y="94"/>
                    <a:pt x="69" y="93"/>
                  </a:cubicBezTo>
                  <a:cubicBezTo>
                    <a:pt x="69" y="93"/>
                    <a:pt x="69" y="93"/>
                    <a:pt x="70" y="93"/>
                  </a:cubicBezTo>
                  <a:cubicBezTo>
                    <a:pt x="71" y="93"/>
                    <a:pt x="71" y="92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69" y="91"/>
                    <a:pt x="64" y="95"/>
                    <a:pt x="58" y="95"/>
                  </a:cubicBezTo>
                  <a:cubicBezTo>
                    <a:pt x="52" y="95"/>
                    <a:pt x="57" y="84"/>
                    <a:pt x="51" y="84"/>
                  </a:cubicBezTo>
                  <a:cubicBezTo>
                    <a:pt x="46" y="84"/>
                    <a:pt x="44" y="90"/>
                    <a:pt x="38" y="90"/>
                  </a:cubicBezTo>
                  <a:cubicBezTo>
                    <a:pt x="36" y="90"/>
                    <a:pt x="34" y="90"/>
                    <a:pt x="33" y="90"/>
                  </a:cubicBezTo>
                  <a:cubicBezTo>
                    <a:pt x="33" y="92"/>
                    <a:pt x="33" y="93"/>
                    <a:pt x="32" y="93"/>
                  </a:cubicBezTo>
                  <a:cubicBezTo>
                    <a:pt x="30" y="93"/>
                    <a:pt x="28" y="94"/>
                    <a:pt x="20" y="94"/>
                  </a:cubicBezTo>
                  <a:cubicBezTo>
                    <a:pt x="20" y="96"/>
                    <a:pt x="19" y="97"/>
                    <a:pt x="18" y="97"/>
                  </a:cubicBezTo>
                  <a:cubicBezTo>
                    <a:pt x="18" y="97"/>
                    <a:pt x="18" y="97"/>
                    <a:pt x="17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96"/>
                    <a:pt x="18" y="96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7" y="95"/>
                    <a:pt x="16" y="96"/>
                    <a:pt x="14" y="96"/>
                  </a:cubicBezTo>
                  <a:cubicBezTo>
                    <a:pt x="14" y="96"/>
                    <a:pt x="13" y="96"/>
                    <a:pt x="13" y="95"/>
                  </a:cubicBezTo>
                  <a:cubicBezTo>
                    <a:pt x="13" y="95"/>
                    <a:pt x="13" y="96"/>
                    <a:pt x="12" y="96"/>
                  </a:cubicBezTo>
                  <a:cubicBezTo>
                    <a:pt x="12" y="95"/>
                    <a:pt x="13" y="94"/>
                    <a:pt x="14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3" y="93"/>
                    <a:pt x="12" y="93"/>
                    <a:pt x="12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2"/>
                    <a:pt x="12" y="93"/>
                    <a:pt x="11" y="93"/>
                  </a:cubicBezTo>
                  <a:cubicBezTo>
                    <a:pt x="11" y="92"/>
                    <a:pt x="12" y="91"/>
                    <a:pt x="13" y="91"/>
                  </a:cubicBezTo>
                  <a:cubicBezTo>
                    <a:pt x="14" y="91"/>
                    <a:pt x="14" y="91"/>
                    <a:pt x="15" y="92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13" y="90"/>
                    <a:pt x="13" y="89"/>
                    <a:pt x="13" y="89"/>
                  </a:cubicBezTo>
                  <a:cubicBezTo>
                    <a:pt x="12" y="89"/>
                    <a:pt x="12" y="90"/>
                    <a:pt x="12" y="90"/>
                  </a:cubicBezTo>
                  <a:cubicBezTo>
                    <a:pt x="12" y="89"/>
                    <a:pt x="13" y="88"/>
                    <a:pt x="14" y="88"/>
                  </a:cubicBezTo>
                  <a:cubicBezTo>
                    <a:pt x="16" y="88"/>
                    <a:pt x="16" y="90"/>
                    <a:pt x="19" y="90"/>
                  </a:cubicBezTo>
                  <a:cubicBezTo>
                    <a:pt x="23" y="90"/>
                    <a:pt x="25" y="90"/>
                    <a:pt x="26" y="89"/>
                  </a:cubicBezTo>
                  <a:cubicBezTo>
                    <a:pt x="26" y="88"/>
                    <a:pt x="25" y="88"/>
                    <a:pt x="25" y="86"/>
                  </a:cubicBezTo>
                  <a:cubicBezTo>
                    <a:pt x="25" y="85"/>
                    <a:pt x="26" y="83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2"/>
                    <a:pt x="24" y="82"/>
                    <a:pt x="24" y="81"/>
                  </a:cubicBezTo>
                  <a:cubicBezTo>
                    <a:pt x="24" y="80"/>
                    <a:pt x="25" y="79"/>
                    <a:pt x="25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7" y="80"/>
                    <a:pt x="28" y="80"/>
                  </a:cubicBezTo>
                  <a:cubicBezTo>
                    <a:pt x="30" y="80"/>
                    <a:pt x="31" y="79"/>
                    <a:pt x="31" y="78"/>
                  </a:cubicBezTo>
                  <a:cubicBezTo>
                    <a:pt x="31" y="75"/>
                    <a:pt x="30" y="75"/>
                    <a:pt x="28" y="75"/>
                  </a:cubicBezTo>
                  <a:cubicBezTo>
                    <a:pt x="26" y="75"/>
                    <a:pt x="26" y="75"/>
                    <a:pt x="26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5"/>
                    <a:pt x="24" y="74"/>
                    <a:pt x="24" y="73"/>
                  </a:cubicBezTo>
                  <a:cubicBezTo>
                    <a:pt x="24" y="72"/>
                    <a:pt x="25" y="72"/>
                    <a:pt x="27" y="72"/>
                  </a:cubicBezTo>
                  <a:cubicBezTo>
                    <a:pt x="28" y="72"/>
                    <a:pt x="28" y="72"/>
                    <a:pt x="29" y="7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9" y="68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1" y="68"/>
                    <a:pt x="31" y="67"/>
                    <a:pt x="31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8"/>
                    <a:pt x="33" y="69"/>
                    <a:pt x="33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3" y="69"/>
                    <a:pt x="34" y="68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6" y="71"/>
                    <a:pt x="39" y="76"/>
                    <a:pt x="39" y="81"/>
                  </a:cubicBezTo>
                  <a:cubicBezTo>
                    <a:pt x="41" y="81"/>
                    <a:pt x="47" y="81"/>
                    <a:pt x="48" y="81"/>
                  </a:cubicBezTo>
                  <a:cubicBezTo>
                    <a:pt x="43" y="80"/>
                    <a:pt x="40" y="78"/>
                    <a:pt x="40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4" y="72"/>
                    <a:pt x="45" y="74"/>
                    <a:pt x="45" y="75"/>
                  </a:cubicBezTo>
                  <a:cubicBezTo>
                    <a:pt x="45" y="76"/>
                    <a:pt x="44" y="76"/>
                    <a:pt x="44" y="77"/>
                  </a:cubicBezTo>
                  <a:cubicBezTo>
                    <a:pt x="44" y="78"/>
                    <a:pt x="45" y="79"/>
                    <a:pt x="48" y="79"/>
                  </a:cubicBezTo>
                  <a:cubicBezTo>
                    <a:pt x="55" y="79"/>
                    <a:pt x="55" y="72"/>
                    <a:pt x="63" y="72"/>
                  </a:cubicBezTo>
                  <a:cubicBezTo>
                    <a:pt x="66" y="72"/>
                    <a:pt x="70" y="73"/>
                    <a:pt x="70" y="78"/>
                  </a:cubicBezTo>
                  <a:cubicBezTo>
                    <a:pt x="70" y="84"/>
                    <a:pt x="64" y="85"/>
                    <a:pt x="63" y="85"/>
                  </a:cubicBezTo>
                  <a:cubicBezTo>
                    <a:pt x="64" y="86"/>
                    <a:pt x="61" y="90"/>
                    <a:pt x="64" y="90"/>
                  </a:cubicBezTo>
                  <a:cubicBezTo>
                    <a:pt x="67" y="89"/>
                    <a:pt x="70" y="87"/>
                    <a:pt x="71" y="87"/>
                  </a:cubicBezTo>
                  <a:cubicBezTo>
                    <a:pt x="73" y="86"/>
                    <a:pt x="72" y="89"/>
                    <a:pt x="75" y="91"/>
                  </a:cubicBezTo>
                  <a:cubicBezTo>
                    <a:pt x="77" y="92"/>
                    <a:pt x="77" y="92"/>
                    <a:pt x="77" y="93"/>
                  </a:cubicBezTo>
                  <a:cubicBezTo>
                    <a:pt x="77" y="93"/>
                    <a:pt x="77" y="94"/>
                    <a:pt x="76" y="94"/>
                  </a:cubicBezTo>
                  <a:close/>
                  <a:moveTo>
                    <a:pt x="77" y="86"/>
                  </a:moveTo>
                  <a:cubicBezTo>
                    <a:pt x="76" y="86"/>
                    <a:pt x="76" y="86"/>
                    <a:pt x="76" y="86"/>
                  </a:cubicBezTo>
                  <a:cubicBezTo>
                    <a:pt x="75" y="85"/>
                    <a:pt x="72" y="84"/>
                    <a:pt x="72" y="82"/>
                  </a:cubicBezTo>
                  <a:cubicBezTo>
                    <a:pt x="72" y="82"/>
                    <a:pt x="72" y="80"/>
                    <a:pt x="74" y="80"/>
                  </a:cubicBezTo>
                  <a:cubicBezTo>
                    <a:pt x="76" y="80"/>
                    <a:pt x="76" y="81"/>
                    <a:pt x="76" y="8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7" y="81"/>
                    <a:pt x="78" y="80"/>
                    <a:pt x="79" y="80"/>
                  </a:cubicBezTo>
                  <a:cubicBezTo>
                    <a:pt x="81" y="80"/>
                    <a:pt x="82" y="82"/>
                    <a:pt x="82" y="82"/>
                  </a:cubicBezTo>
                  <a:cubicBezTo>
                    <a:pt x="82" y="84"/>
                    <a:pt x="78" y="85"/>
                    <a:pt x="77" y="86"/>
                  </a:cubicBezTo>
                  <a:close/>
                  <a:moveTo>
                    <a:pt x="79" y="54"/>
                  </a:moveTo>
                  <a:cubicBezTo>
                    <a:pt x="78" y="54"/>
                    <a:pt x="78" y="54"/>
                    <a:pt x="78" y="54"/>
                  </a:cubicBezTo>
                  <a:cubicBezTo>
                    <a:pt x="77" y="53"/>
                    <a:pt x="74" y="53"/>
                    <a:pt x="74" y="50"/>
                  </a:cubicBezTo>
                  <a:cubicBezTo>
                    <a:pt x="74" y="50"/>
                    <a:pt x="74" y="49"/>
                    <a:pt x="76" y="49"/>
                  </a:cubicBezTo>
                  <a:cubicBezTo>
                    <a:pt x="78" y="49"/>
                    <a:pt x="78" y="50"/>
                    <a:pt x="78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49"/>
                    <a:pt x="81" y="49"/>
                  </a:cubicBezTo>
                  <a:cubicBezTo>
                    <a:pt x="83" y="49"/>
                    <a:pt x="83" y="50"/>
                    <a:pt x="83" y="50"/>
                  </a:cubicBezTo>
                  <a:cubicBezTo>
                    <a:pt x="83" y="53"/>
                    <a:pt x="80" y="53"/>
                    <a:pt x="79" y="54"/>
                  </a:cubicBezTo>
                  <a:close/>
                  <a:moveTo>
                    <a:pt x="79" y="23"/>
                  </a:moveTo>
                  <a:cubicBezTo>
                    <a:pt x="79" y="23"/>
                    <a:pt x="79" y="23"/>
                    <a:pt x="79" y="23"/>
                  </a:cubicBezTo>
                  <a:cubicBezTo>
                    <a:pt x="77" y="23"/>
                    <a:pt x="74" y="22"/>
                    <a:pt x="74" y="20"/>
                  </a:cubicBezTo>
                  <a:cubicBezTo>
                    <a:pt x="74" y="19"/>
                    <a:pt x="74" y="18"/>
                    <a:pt x="76" y="18"/>
                  </a:cubicBezTo>
                  <a:cubicBezTo>
                    <a:pt x="78" y="18"/>
                    <a:pt x="78" y="19"/>
                    <a:pt x="78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8"/>
                    <a:pt x="82" y="18"/>
                  </a:cubicBezTo>
                  <a:cubicBezTo>
                    <a:pt x="84" y="18"/>
                    <a:pt x="84" y="19"/>
                    <a:pt x="84" y="20"/>
                  </a:cubicBezTo>
                  <a:cubicBezTo>
                    <a:pt x="84" y="22"/>
                    <a:pt x="80" y="23"/>
                    <a:pt x="7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7" name="Freeform 283">
              <a:extLst>
                <a:ext uri="{FF2B5EF4-FFF2-40B4-BE49-F238E27FC236}">
                  <a16:creationId xmlns:a16="http://schemas.microsoft.com/office/drawing/2014/main" id="{7AE20827-1208-9A45-3667-09B81F77B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6" y="1554"/>
              <a:ext cx="42" cy="21"/>
            </a:xfrm>
            <a:custGeom>
              <a:avLst/>
              <a:gdLst>
                <a:gd name="T0" fmla="*/ 378 w 14"/>
                <a:gd name="T1" fmla="*/ 81 h 7"/>
                <a:gd name="T2" fmla="*/ 270 w 14"/>
                <a:gd name="T3" fmla="*/ 0 h 7"/>
                <a:gd name="T4" fmla="*/ 0 w 14"/>
                <a:gd name="T5" fmla="*/ 162 h 7"/>
                <a:gd name="T6" fmla="*/ 81 w 14"/>
                <a:gd name="T7" fmla="*/ 162 h 7"/>
                <a:gd name="T8" fmla="*/ 243 w 14"/>
                <a:gd name="T9" fmla="*/ 189 h 7"/>
                <a:gd name="T10" fmla="*/ 243 w 14"/>
                <a:gd name="T11" fmla="*/ 189 h 7"/>
                <a:gd name="T12" fmla="*/ 378 w 14"/>
                <a:gd name="T13" fmla="*/ 81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7">
                  <a:moveTo>
                    <a:pt x="14" y="3"/>
                  </a:moveTo>
                  <a:cubicBezTo>
                    <a:pt x="14" y="1"/>
                    <a:pt x="12" y="0"/>
                    <a:pt x="10" y="0"/>
                  </a:cubicBezTo>
                  <a:cubicBezTo>
                    <a:pt x="6" y="0"/>
                    <a:pt x="5" y="5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6" y="6"/>
                    <a:pt x="8" y="6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7"/>
                    <a:pt x="14" y="6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8" name="Freeform 284">
              <a:extLst>
                <a:ext uri="{FF2B5EF4-FFF2-40B4-BE49-F238E27FC236}">
                  <a16:creationId xmlns:a16="http://schemas.microsoft.com/office/drawing/2014/main" id="{7E83242F-93F7-80D1-8B73-7C4227CE0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9" y="1365"/>
              <a:ext cx="45" cy="27"/>
            </a:xfrm>
            <a:custGeom>
              <a:avLst/>
              <a:gdLst>
                <a:gd name="T0" fmla="*/ 243 w 15"/>
                <a:gd name="T1" fmla="*/ 243 h 9"/>
                <a:gd name="T2" fmla="*/ 270 w 15"/>
                <a:gd name="T3" fmla="*/ 243 h 9"/>
                <a:gd name="T4" fmla="*/ 405 w 15"/>
                <a:gd name="T5" fmla="*/ 108 h 9"/>
                <a:gd name="T6" fmla="*/ 297 w 15"/>
                <a:gd name="T7" fmla="*/ 0 h 9"/>
                <a:gd name="T8" fmla="*/ 0 w 15"/>
                <a:gd name="T9" fmla="*/ 189 h 9"/>
                <a:gd name="T10" fmla="*/ 81 w 15"/>
                <a:gd name="T11" fmla="*/ 189 h 9"/>
                <a:gd name="T12" fmla="*/ 243 w 15"/>
                <a:gd name="T13" fmla="*/ 243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9">
                  <a:moveTo>
                    <a:pt x="9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9"/>
                    <a:pt x="15" y="7"/>
                    <a:pt x="15" y="4"/>
                  </a:cubicBezTo>
                  <a:cubicBezTo>
                    <a:pt x="15" y="1"/>
                    <a:pt x="13" y="0"/>
                    <a:pt x="11" y="0"/>
                  </a:cubicBezTo>
                  <a:cubicBezTo>
                    <a:pt x="6" y="0"/>
                    <a:pt x="5" y="6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6" y="7"/>
                    <a:pt x="8" y="7"/>
                    <a:pt x="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9" name="Freeform 285">
              <a:extLst>
                <a:ext uri="{FF2B5EF4-FFF2-40B4-BE49-F238E27FC236}">
                  <a16:creationId xmlns:a16="http://schemas.microsoft.com/office/drawing/2014/main" id="{CD629D83-E729-B7CE-2306-68DD7E270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8" y="1359"/>
              <a:ext cx="12" cy="6"/>
            </a:xfrm>
            <a:custGeom>
              <a:avLst/>
              <a:gdLst>
                <a:gd name="T0" fmla="*/ 27 w 4"/>
                <a:gd name="T1" fmla="*/ 54 h 2"/>
                <a:gd name="T2" fmla="*/ 108 w 4"/>
                <a:gd name="T3" fmla="*/ 0 h 2"/>
                <a:gd name="T4" fmla="*/ 0 w 4"/>
                <a:gd name="T5" fmla="*/ 0 h 2"/>
                <a:gd name="T6" fmla="*/ 27 w 4"/>
                <a:gd name="T7" fmla="*/ 54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3" y="2"/>
                    <a:pt x="3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70" name="Freeform 286">
              <a:extLst>
                <a:ext uri="{FF2B5EF4-FFF2-40B4-BE49-F238E27FC236}">
                  <a16:creationId xmlns:a16="http://schemas.microsoft.com/office/drawing/2014/main" id="{6AD537AA-2302-48E1-75B3-F8CCC2698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1" y="1093"/>
              <a:ext cx="24" cy="24"/>
            </a:xfrm>
            <a:custGeom>
              <a:avLst/>
              <a:gdLst>
                <a:gd name="T0" fmla="*/ 135 w 8"/>
                <a:gd name="T1" fmla="*/ 0 h 8"/>
                <a:gd name="T2" fmla="*/ 216 w 8"/>
                <a:gd name="T3" fmla="*/ 108 h 8"/>
                <a:gd name="T4" fmla="*/ 135 w 8"/>
                <a:gd name="T5" fmla="*/ 216 h 8"/>
                <a:gd name="T6" fmla="*/ 0 w 8"/>
                <a:gd name="T7" fmla="*/ 108 h 8"/>
                <a:gd name="T8" fmla="*/ 135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7" y="0"/>
                    <a:pt x="8" y="1"/>
                    <a:pt x="8" y="4"/>
                  </a:cubicBez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0" y="8"/>
                    <a:pt x="0" y="4"/>
                  </a:cubicBezTo>
                  <a:cubicBezTo>
                    <a:pt x="0" y="1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71" name="Freeform 287">
              <a:extLst>
                <a:ext uri="{FF2B5EF4-FFF2-40B4-BE49-F238E27FC236}">
                  <a16:creationId xmlns:a16="http://schemas.microsoft.com/office/drawing/2014/main" id="{A76E886B-DEA1-A786-ACAC-EFF61B2F0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7" y="1096"/>
              <a:ext cx="90" cy="51"/>
            </a:xfrm>
            <a:custGeom>
              <a:avLst/>
              <a:gdLst>
                <a:gd name="T0" fmla="*/ 378 w 30"/>
                <a:gd name="T1" fmla="*/ 0 h 17"/>
                <a:gd name="T2" fmla="*/ 486 w 30"/>
                <a:gd name="T3" fmla="*/ 81 h 17"/>
                <a:gd name="T4" fmla="*/ 567 w 30"/>
                <a:gd name="T5" fmla="*/ 27 h 17"/>
                <a:gd name="T6" fmla="*/ 675 w 30"/>
                <a:gd name="T7" fmla="*/ 135 h 17"/>
                <a:gd name="T8" fmla="*/ 810 w 30"/>
                <a:gd name="T9" fmla="*/ 270 h 17"/>
                <a:gd name="T10" fmla="*/ 702 w 30"/>
                <a:gd name="T11" fmla="*/ 432 h 17"/>
                <a:gd name="T12" fmla="*/ 621 w 30"/>
                <a:gd name="T13" fmla="*/ 405 h 17"/>
                <a:gd name="T14" fmla="*/ 513 w 30"/>
                <a:gd name="T15" fmla="*/ 459 h 17"/>
                <a:gd name="T16" fmla="*/ 405 w 30"/>
                <a:gd name="T17" fmla="*/ 405 h 17"/>
                <a:gd name="T18" fmla="*/ 297 w 30"/>
                <a:gd name="T19" fmla="*/ 459 h 17"/>
                <a:gd name="T20" fmla="*/ 189 w 30"/>
                <a:gd name="T21" fmla="*/ 405 h 17"/>
                <a:gd name="T22" fmla="*/ 135 w 30"/>
                <a:gd name="T23" fmla="*/ 432 h 17"/>
                <a:gd name="T24" fmla="*/ 0 w 30"/>
                <a:gd name="T25" fmla="*/ 216 h 17"/>
                <a:gd name="T26" fmla="*/ 81 w 30"/>
                <a:gd name="T27" fmla="*/ 135 h 17"/>
                <a:gd name="T28" fmla="*/ 135 w 30"/>
                <a:gd name="T29" fmla="*/ 162 h 17"/>
                <a:gd name="T30" fmla="*/ 216 w 30"/>
                <a:gd name="T31" fmla="*/ 54 h 17"/>
                <a:gd name="T32" fmla="*/ 297 w 30"/>
                <a:gd name="T33" fmla="*/ 81 h 17"/>
                <a:gd name="T34" fmla="*/ 378 w 30"/>
                <a:gd name="T35" fmla="*/ 0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17">
                  <a:moveTo>
                    <a:pt x="14" y="0"/>
                  </a:moveTo>
                  <a:cubicBezTo>
                    <a:pt x="16" y="0"/>
                    <a:pt x="17" y="2"/>
                    <a:pt x="18" y="3"/>
                  </a:cubicBezTo>
                  <a:cubicBezTo>
                    <a:pt x="18" y="2"/>
                    <a:pt x="19" y="1"/>
                    <a:pt x="21" y="1"/>
                  </a:cubicBezTo>
                  <a:cubicBezTo>
                    <a:pt x="23" y="1"/>
                    <a:pt x="24" y="2"/>
                    <a:pt x="25" y="5"/>
                  </a:cubicBezTo>
                  <a:cubicBezTo>
                    <a:pt x="26" y="7"/>
                    <a:pt x="27" y="9"/>
                    <a:pt x="30" y="10"/>
                  </a:cubicBezTo>
                  <a:cubicBezTo>
                    <a:pt x="30" y="13"/>
                    <a:pt x="29" y="16"/>
                    <a:pt x="26" y="16"/>
                  </a:cubicBezTo>
                  <a:cubicBezTo>
                    <a:pt x="24" y="16"/>
                    <a:pt x="23" y="15"/>
                    <a:pt x="23" y="15"/>
                  </a:cubicBezTo>
                  <a:cubicBezTo>
                    <a:pt x="22" y="16"/>
                    <a:pt x="21" y="17"/>
                    <a:pt x="19" y="17"/>
                  </a:cubicBezTo>
                  <a:cubicBezTo>
                    <a:pt x="17" y="17"/>
                    <a:pt x="16" y="16"/>
                    <a:pt x="15" y="15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9" y="17"/>
                    <a:pt x="8" y="16"/>
                    <a:pt x="7" y="15"/>
                  </a:cubicBezTo>
                  <a:cubicBezTo>
                    <a:pt x="6" y="15"/>
                    <a:pt x="6" y="16"/>
                    <a:pt x="5" y="16"/>
                  </a:cubicBezTo>
                  <a:cubicBezTo>
                    <a:pt x="2" y="16"/>
                    <a:pt x="0" y="10"/>
                    <a:pt x="0" y="8"/>
                  </a:cubicBezTo>
                  <a:cubicBezTo>
                    <a:pt x="0" y="7"/>
                    <a:pt x="1" y="5"/>
                    <a:pt x="3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5" y="5"/>
                    <a:pt x="5" y="2"/>
                    <a:pt x="8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1" y="2"/>
                    <a:pt x="12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72" name="Freeform 288">
              <a:extLst>
                <a:ext uri="{FF2B5EF4-FFF2-40B4-BE49-F238E27FC236}">
                  <a16:creationId xmlns:a16="http://schemas.microsoft.com/office/drawing/2014/main" id="{12233496-DCED-1FFC-57D7-E62380F75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1" y="892"/>
              <a:ext cx="108" cy="210"/>
            </a:xfrm>
            <a:custGeom>
              <a:avLst/>
              <a:gdLst>
                <a:gd name="T0" fmla="*/ 405 w 36"/>
                <a:gd name="T1" fmla="*/ 1242 h 70"/>
                <a:gd name="T2" fmla="*/ 0 w 36"/>
                <a:gd name="T3" fmla="*/ 1674 h 70"/>
                <a:gd name="T4" fmla="*/ 0 w 36"/>
                <a:gd name="T5" fmla="*/ 1863 h 70"/>
                <a:gd name="T6" fmla="*/ 54 w 36"/>
                <a:gd name="T7" fmla="*/ 1836 h 70"/>
                <a:gd name="T8" fmla="*/ 135 w 36"/>
                <a:gd name="T9" fmla="*/ 1890 h 70"/>
                <a:gd name="T10" fmla="*/ 216 w 36"/>
                <a:gd name="T11" fmla="*/ 1782 h 70"/>
                <a:gd name="T12" fmla="*/ 297 w 36"/>
                <a:gd name="T13" fmla="*/ 1836 h 70"/>
                <a:gd name="T14" fmla="*/ 405 w 36"/>
                <a:gd name="T15" fmla="*/ 1728 h 70"/>
                <a:gd name="T16" fmla="*/ 513 w 36"/>
                <a:gd name="T17" fmla="*/ 1809 h 70"/>
                <a:gd name="T18" fmla="*/ 594 w 36"/>
                <a:gd name="T19" fmla="*/ 1755 h 70"/>
                <a:gd name="T20" fmla="*/ 729 w 36"/>
                <a:gd name="T21" fmla="*/ 1863 h 70"/>
                <a:gd name="T22" fmla="*/ 918 w 36"/>
                <a:gd name="T23" fmla="*/ 1755 h 70"/>
                <a:gd name="T24" fmla="*/ 972 w 36"/>
                <a:gd name="T25" fmla="*/ 1755 h 70"/>
                <a:gd name="T26" fmla="*/ 594 w 36"/>
                <a:gd name="T27" fmla="*/ 1242 h 70"/>
                <a:gd name="T28" fmla="*/ 621 w 36"/>
                <a:gd name="T29" fmla="*/ 810 h 70"/>
                <a:gd name="T30" fmla="*/ 567 w 36"/>
                <a:gd name="T31" fmla="*/ 783 h 70"/>
                <a:gd name="T32" fmla="*/ 567 w 36"/>
                <a:gd name="T33" fmla="*/ 729 h 70"/>
                <a:gd name="T34" fmla="*/ 648 w 36"/>
                <a:gd name="T35" fmla="*/ 648 h 70"/>
                <a:gd name="T36" fmla="*/ 621 w 36"/>
                <a:gd name="T37" fmla="*/ 459 h 70"/>
                <a:gd name="T38" fmla="*/ 648 w 36"/>
                <a:gd name="T39" fmla="*/ 405 h 70"/>
                <a:gd name="T40" fmla="*/ 837 w 36"/>
                <a:gd name="T41" fmla="*/ 486 h 70"/>
                <a:gd name="T42" fmla="*/ 918 w 36"/>
                <a:gd name="T43" fmla="*/ 405 h 70"/>
                <a:gd name="T44" fmla="*/ 864 w 36"/>
                <a:gd name="T45" fmla="*/ 297 h 70"/>
                <a:gd name="T46" fmla="*/ 648 w 36"/>
                <a:gd name="T47" fmla="*/ 351 h 70"/>
                <a:gd name="T48" fmla="*/ 621 w 36"/>
                <a:gd name="T49" fmla="*/ 297 h 70"/>
                <a:gd name="T50" fmla="*/ 675 w 36"/>
                <a:gd name="T51" fmla="*/ 108 h 70"/>
                <a:gd name="T52" fmla="*/ 594 w 36"/>
                <a:gd name="T53" fmla="*/ 27 h 70"/>
                <a:gd name="T54" fmla="*/ 513 w 36"/>
                <a:gd name="T55" fmla="*/ 81 h 70"/>
                <a:gd name="T56" fmla="*/ 540 w 36"/>
                <a:gd name="T57" fmla="*/ 297 h 70"/>
                <a:gd name="T58" fmla="*/ 486 w 36"/>
                <a:gd name="T59" fmla="*/ 324 h 70"/>
                <a:gd name="T60" fmla="*/ 297 w 36"/>
                <a:gd name="T61" fmla="*/ 270 h 70"/>
                <a:gd name="T62" fmla="*/ 216 w 36"/>
                <a:gd name="T63" fmla="*/ 351 h 70"/>
                <a:gd name="T64" fmla="*/ 270 w 36"/>
                <a:gd name="T65" fmla="*/ 432 h 70"/>
                <a:gd name="T66" fmla="*/ 486 w 36"/>
                <a:gd name="T67" fmla="*/ 405 h 70"/>
                <a:gd name="T68" fmla="*/ 513 w 36"/>
                <a:gd name="T69" fmla="*/ 432 h 70"/>
                <a:gd name="T70" fmla="*/ 459 w 36"/>
                <a:gd name="T71" fmla="*/ 648 h 70"/>
                <a:gd name="T72" fmla="*/ 513 w 36"/>
                <a:gd name="T73" fmla="*/ 729 h 70"/>
                <a:gd name="T74" fmla="*/ 513 w 36"/>
                <a:gd name="T75" fmla="*/ 783 h 70"/>
                <a:gd name="T76" fmla="*/ 459 w 36"/>
                <a:gd name="T77" fmla="*/ 810 h 70"/>
                <a:gd name="T78" fmla="*/ 405 w 36"/>
                <a:gd name="T79" fmla="*/ 1242 h 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6" h="70">
                  <a:moveTo>
                    <a:pt x="15" y="46"/>
                  </a:moveTo>
                  <a:cubicBezTo>
                    <a:pt x="11" y="46"/>
                    <a:pt x="0" y="51"/>
                    <a:pt x="0" y="62"/>
                  </a:cubicBezTo>
                  <a:cubicBezTo>
                    <a:pt x="0" y="65"/>
                    <a:pt x="0" y="68"/>
                    <a:pt x="0" y="69"/>
                  </a:cubicBezTo>
                  <a:cubicBezTo>
                    <a:pt x="1" y="69"/>
                    <a:pt x="1" y="68"/>
                    <a:pt x="2" y="68"/>
                  </a:cubicBezTo>
                  <a:cubicBezTo>
                    <a:pt x="3" y="68"/>
                    <a:pt x="4" y="69"/>
                    <a:pt x="5" y="70"/>
                  </a:cubicBezTo>
                  <a:cubicBezTo>
                    <a:pt x="5" y="68"/>
                    <a:pt x="5" y="66"/>
                    <a:pt x="8" y="66"/>
                  </a:cubicBezTo>
                  <a:cubicBezTo>
                    <a:pt x="9" y="66"/>
                    <a:pt x="10" y="67"/>
                    <a:pt x="11" y="68"/>
                  </a:cubicBezTo>
                  <a:cubicBezTo>
                    <a:pt x="11" y="65"/>
                    <a:pt x="13" y="64"/>
                    <a:pt x="15" y="64"/>
                  </a:cubicBezTo>
                  <a:cubicBezTo>
                    <a:pt x="16" y="64"/>
                    <a:pt x="18" y="66"/>
                    <a:pt x="19" y="67"/>
                  </a:cubicBezTo>
                  <a:cubicBezTo>
                    <a:pt x="19" y="65"/>
                    <a:pt x="20" y="65"/>
                    <a:pt x="22" y="65"/>
                  </a:cubicBezTo>
                  <a:cubicBezTo>
                    <a:pt x="25" y="65"/>
                    <a:pt x="26" y="67"/>
                    <a:pt x="27" y="69"/>
                  </a:cubicBezTo>
                  <a:cubicBezTo>
                    <a:pt x="27" y="66"/>
                    <a:pt x="31" y="65"/>
                    <a:pt x="34" y="65"/>
                  </a:cubicBezTo>
                  <a:cubicBezTo>
                    <a:pt x="35" y="65"/>
                    <a:pt x="35" y="65"/>
                    <a:pt x="36" y="65"/>
                  </a:cubicBezTo>
                  <a:cubicBezTo>
                    <a:pt x="36" y="56"/>
                    <a:pt x="31" y="49"/>
                    <a:pt x="22" y="46"/>
                  </a:cubicBezTo>
                  <a:cubicBezTo>
                    <a:pt x="24" y="32"/>
                    <a:pt x="23" y="31"/>
                    <a:pt x="23" y="30"/>
                  </a:cubicBezTo>
                  <a:cubicBezTo>
                    <a:pt x="22" y="30"/>
                    <a:pt x="22" y="29"/>
                    <a:pt x="21" y="29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3" y="27"/>
                    <a:pt x="24" y="26"/>
                    <a:pt x="24" y="2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5"/>
                    <a:pt x="24" y="1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18"/>
                    <a:pt x="34" y="17"/>
                    <a:pt x="34" y="15"/>
                  </a:cubicBezTo>
                  <a:cubicBezTo>
                    <a:pt x="35" y="13"/>
                    <a:pt x="33" y="11"/>
                    <a:pt x="32" y="11"/>
                  </a:cubicBezTo>
                  <a:cubicBezTo>
                    <a:pt x="31" y="11"/>
                    <a:pt x="26" y="13"/>
                    <a:pt x="24" y="13"/>
                  </a:cubicBezTo>
                  <a:cubicBezTo>
                    <a:pt x="23" y="13"/>
                    <a:pt x="23" y="12"/>
                    <a:pt x="23" y="11"/>
                  </a:cubicBezTo>
                  <a:cubicBezTo>
                    <a:pt x="23" y="11"/>
                    <a:pt x="25" y="5"/>
                    <a:pt x="25" y="4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0" y="0"/>
                    <a:pt x="19" y="2"/>
                    <a:pt x="19" y="3"/>
                  </a:cubicBezTo>
                  <a:cubicBezTo>
                    <a:pt x="19" y="4"/>
                    <a:pt x="20" y="11"/>
                    <a:pt x="20" y="11"/>
                  </a:cubicBezTo>
                  <a:cubicBezTo>
                    <a:pt x="20" y="12"/>
                    <a:pt x="19" y="12"/>
                    <a:pt x="18" y="12"/>
                  </a:cubicBezTo>
                  <a:cubicBezTo>
                    <a:pt x="17" y="12"/>
                    <a:pt x="12" y="10"/>
                    <a:pt x="11" y="10"/>
                  </a:cubicBezTo>
                  <a:cubicBezTo>
                    <a:pt x="9" y="10"/>
                    <a:pt x="8" y="11"/>
                    <a:pt x="8" y="13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8" y="15"/>
                    <a:pt x="18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7" y="23"/>
                    <a:pt x="17" y="24"/>
                  </a:cubicBezTo>
                  <a:cubicBezTo>
                    <a:pt x="17" y="25"/>
                    <a:pt x="18" y="27"/>
                    <a:pt x="19" y="2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7" y="29"/>
                    <a:pt x="17" y="30"/>
                  </a:cubicBezTo>
                  <a:cubicBezTo>
                    <a:pt x="17" y="30"/>
                    <a:pt x="16" y="31"/>
                    <a:pt x="15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089" name="Freeform 289">
            <a:extLst>
              <a:ext uri="{FF2B5EF4-FFF2-40B4-BE49-F238E27FC236}">
                <a16:creationId xmlns:a16="http://schemas.microsoft.com/office/drawing/2014/main" id="{F22FE4EC-88B1-1498-AA5B-E2DD8F6E481D}"/>
              </a:ext>
            </a:extLst>
          </p:cNvPr>
          <p:cNvSpPr>
            <a:spLocks/>
          </p:cNvSpPr>
          <p:nvPr/>
        </p:nvSpPr>
        <p:spPr bwMode="auto">
          <a:xfrm>
            <a:off x="0" y="4318000"/>
            <a:ext cx="30265688" cy="19050"/>
          </a:xfrm>
          <a:custGeom>
            <a:avLst/>
            <a:gdLst>
              <a:gd name="T0" fmla="*/ 0 w 20169"/>
              <a:gd name="T1" fmla="*/ 0 h 12"/>
              <a:gd name="T2" fmla="*/ 0 w 20169"/>
              <a:gd name="T3" fmla="*/ 2147483646 h 12"/>
              <a:gd name="T4" fmla="*/ 2147483646 w 20169"/>
              <a:gd name="T5" fmla="*/ 2147483646 h 12"/>
              <a:gd name="T6" fmla="*/ 2147483646 w 20169"/>
              <a:gd name="T7" fmla="*/ 0 h 12"/>
              <a:gd name="T8" fmla="*/ 0 w 20169"/>
              <a:gd name="T9" fmla="*/ 0 h 12"/>
              <a:gd name="T10" fmla="*/ 0 w 20169"/>
              <a:gd name="T11" fmla="*/ 0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169" h="12">
                <a:moveTo>
                  <a:pt x="0" y="0"/>
                </a:moveTo>
                <a:lnTo>
                  <a:pt x="0" y="12"/>
                </a:lnTo>
                <a:lnTo>
                  <a:pt x="20169" y="12"/>
                </a:lnTo>
                <a:lnTo>
                  <a:pt x="20169" y="0"/>
                </a:lnTo>
                <a:lnTo>
                  <a:pt x="0" y="0"/>
                </a:lnTo>
                <a:close/>
              </a:path>
            </a:pathLst>
          </a:custGeom>
          <a:solidFill>
            <a:srgbClr val="72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D425449-A732-1611-850F-77B058FA4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425" y="5488950"/>
            <a:ext cx="13533387" cy="4860971"/>
          </a:xfrm>
          <a:prstGeom prst="rect">
            <a:avLst/>
          </a:prstGeom>
        </p:spPr>
      </p:pic>
      <p:sp>
        <p:nvSpPr>
          <p:cNvPr id="20" name="Tekstfelt 19">
            <a:extLst>
              <a:ext uri="{FF2B5EF4-FFF2-40B4-BE49-F238E27FC236}">
                <a16:creationId xmlns:a16="http://schemas.microsoft.com/office/drawing/2014/main" id="{9CBDBE29-AF57-7710-ACE3-78C3574EE3D3}"/>
              </a:ext>
            </a:extLst>
          </p:cNvPr>
          <p:cNvSpPr txBox="1"/>
          <p:nvPr/>
        </p:nvSpPr>
        <p:spPr>
          <a:xfrm>
            <a:off x="1044575" y="7985267"/>
            <a:ext cx="6664346" cy="240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GB" altLang="en-US" sz="3200" dirty="0" err="1">
                <a:latin typeface="Georgia" panose="02040502050405020303" pitchFamily="18" charset="0"/>
              </a:rPr>
              <a:t>DanNet</a:t>
            </a:r>
            <a:r>
              <a:rPr lang="en-GB" altLang="en-US" sz="3200" dirty="0">
                <a:latin typeface="Georgia" panose="02040502050405020303" pitchFamily="18" charset="0"/>
              </a:rPr>
              <a:t>, the Danish WordNet, is a semantic language resource which links the many word senses of the Danish language in various ways.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339F96B2-04C6-E03C-52CF-BC85BF1B0EE2}"/>
              </a:ext>
            </a:extLst>
          </p:cNvPr>
          <p:cNvSpPr txBox="1"/>
          <p:nvPr/>
        </p:nvSpPr>
        <p:spPr>
          <a:xfrm>
            <a:off x="1079500" y="10656217"/>
            <a:ext cx="20807312" cy="113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In 2023, an entirely new version of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 was released, containing major changes to the language resource along with a new web presence at </a:t>
            </a:r>
            <a:r>
              <a:rPr lang="en-GB" altLang="en-US" sz="2400" i="1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2400" i="1" u="sng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2400" i="1" u="sng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. The project is a collaborative effort of Det Danske Sprog-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og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GB" altLang="en-US" sz="2400" i="1" dirty="0" err="1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Litteraturselskab</a:t>
            </a:r>
            <a:r>
              <a:rPr lang="en-GB" altLang="en-US" sz="2400" i="1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</a:rPr>
              <a:t> and the Centre for Language Technology.</a:t>
            </a:r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B5369B01-0E85-1A9C-9CD7-E45DBE67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5396" y="34285849"/>
            <a:ext cx="7103525" cy="6360501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BEBE080F-773D-13DB-F64A-CC22AB92B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24" y="12464321"/>
            <a:ext cx="6265863" cy="1371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New additions</a:t>
            </a: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en-GB" altLang="en-US" sz="2000" dirty="0">
                <a:latin typeface="Georgia" panose="02040502050405020303" pitchFamily="18" charset="0"/>
              </a:rPr>
              <a:t>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dataset has been expanded and many dataset inconsistencies or other undesirable properties have been cleaned up. Furthermore,</a:t>
            </a:r>
          </a:p>
          <a:p>
            <a:pPr marL="342900" indent="-3429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An additional </a:t>
            </a:r>
            <a:r>
              <a:rPr lang="en-GB" altLang="en-US" sz="2000" b="1" dirty="0">
                <a:latin typeface="Georgia" panose="02040502050405020303" pitchFamily="18" charset="0"/>
              </a:rPr>
              <a:t>~5000 </a:t>
            </a:r>
            <a:r>
              <a:rPr lang="en-GB" altLang="en-US" sz="2000" dirty="0">
                <a:latin typeface="Georgia" panose="02040502050405020303" pitchFamily="18" charset="0"/>
              </a:rPr>
              <a:t>new concepts have been added, mostly adjectives.</a:t>
            </a:r>
          </a:p>
          <a:p>
            <a:pPr marL="342900" indent="-342900" eaLnBrk="1" hangingPunct="1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An additional </a:t>
            </a:r>
            <a:r>
              <a:rPr lang="en-GB" altLang="en-US" sz="2000" b="1" dirty="0">
                <a:latin typeface="Georgia" panose="02040502050405020303" pitchFamily="18" charset="0"/>
              </a:rPr>
              <a:t>~5000 </a:t>
            </a:r>
            <a:r>
              <a:rPr lang="en-GB" altLang="en-US" sz="2000" dirty="0">
                <a:latin typeface="Georgia" panose="02040502050405020303" pitchFamily="18" charset="0"/>
              </a:rPr>
              <a:t>new links between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and the Open English WordNet (OEWN), or via the Collaborative Interlingual Index (CILI).</a:t>
            </a:r>
          </a:p>
          <a:p>
            <a:pPr marL="342900" indent="-342900" eaLnBrk="1" hangingPunct="1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Most words and senses have been linked to "Den Danske </a:t>
            </a:r>
            <a:r>
              <a:rPr lang="en-GB" altLang="en-US" sz="2000" dirty="0" err="1">
                <a:latin typeface="Georgia" panose="02040502050405020303" pitchFamily="18" charset="0"/>
              </a:rPr>
              <a:t>Ordbog</a:t>
            </a:r>
            <a:r>
              <a:rPr lang="en-GB" altLang="en-US" sz="2000" dirty="0">
                <a:latin typeface="Georgia" panose="02040502050405020303" pitchFamily="18" charset="0"/>
              </a:rPr>
              <a:t>" (DDO) via our new </a:t>
            </a:r>
            <a:r>
              <a:rPr lang="en-GB" altLang="en-US" sz="2000" b="1" dirty="0" err="1">
                <a:latin typeface="Georgia" panose="02040502050405020303" pitchFamily="18" charset="0"/>
              </a:rPr>
              <a:t>dns:source</a:t>
            </a:r>
            <a:r>
              <a:rPr lang="en-GB" altLang="en-US" sz="2000" b="1" dirty="0">
                <a:latin typeface="Georgia" panose="02040502050405020303" pitchFamily="18" charset="0"/>
              </a:rPr>
              <a:t> </a:t>
            </a:r>
            <a:r>
              <a:rPr lang="en-GB" altLang="en-US" sz="2000" dirty="0">
                <a:latin typeface="Georgia" panose="02040502050405020303" pitchFamily="18" charset="0"/>
              </a:rPr>
              <a:t>relation. Many word frequencies from DDO are also included.</a:t>
            </a:r>
          </a:p>
          <a:p>
            <a:pPr eaLnBrk="1" hangingPunct="1">
              <a:lnSpc>
                <a:spcPct val="120000"/>
              </a:lnSpc>
              <a:spcAft>
                <a:spcPts val="1200"/>
              </a:spcAft>
            </a:pP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Aft>
                <a:spcPts val="1200"/>
              </a:spcAft>
            </a:pP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Aft>
                <a:spcPts val="1200"/>
              </a:spcAft>
            </a:pP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Aft>
                <a:spcPts val="1200"/>
              </a:spcAft>
            </a:pP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Aft>
                <a:spcPts val="1200"/>
              </a:spcAft>
            </a:pP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Aft>
                <a:spcPts val="1200"/>
              </a:spcAft>
            </a:pP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Aft>
                <a:spcPts val="1200"/>
              </a:spcAft>
            </a:pPr>
            <a:br>
              <a:rPr lang="en-GB" altLang="en-US" sz="2000" dirty="0">
                <a:latin typeface="Georgia" panose="02040502050405020303" pitchFamily="18" charset="0"/>
              </a:rPr>
            </a:br>
            <a:r>
              <a:rPr lang="en-GB" altLang="en-US" sz="2000" dirty="0">
                <a:latin typeface="Georgia" panose="02040502050405020303" pitchFamily="18" charset="0"/>
              </a:rPr>
              <a:t>The labels used in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have also been greatly revised. The part of the label denoting the section of DDO where a sense may originally have been pulled from is now clearly marked using the same format as DDO, e.g. the sense label of the </a:t>
            </a:r>
            <a:r>
              <a:rPr lang="en-GB" altLang="en-US" sz="2000" dirty="0" err="1">
                <a:latin typeface="Georgia" panose="02040502050405020303" pitchFamily="18" charset="0"/>
              </a:rPr>
              <a:t>synset</a:t>
            </a:r>
            <a:r>
              <a:rPr lang="en-GB" altLang="en-US" sz="2000" dirty="0">
                <a:latin typeface="Georgia" panose="02040502050405020303" pitchFamily="18" charset="0"/>
              </a:rPr>
              <a:t>  </a:t>
            </a:r>
            <a:r>
              <a:rPr lang="en-GB" altLang="en-US" sz="2000" b="1" dirty="0">
                <a:latin typeface="Georgia" panose="02040502050405020303" pitchFamily="18" charset="0"/>
              </a:rPr>
              <a:t>{</a:t>
            </a:r>
            <a:r>
              <a:rPr lang="en-GB" altLang="en-US" sz="2000" dirty="0">
                <a:latin typeface="Georgia" panose="02040502050405020303" pitchFamily="18" charset="0"/>
              </a:rPr>
              <a:t> </a:t>
            </a:r>
            <a:r>
              <a:rPr lang="da-DK" sz="2000" b="1" dirty="0"/>
              <a:t>øvrighed</a:t>
            </a:r>
            <a:r>
              <a:rPr lang="da-DK" sz="2000" baseline="-25000" dirty="0">
                <a:solidFill>
                  <a:schemeClr val="bg2"/>
                </a:solidFill>
              </a:rPr>
              <a:t>§1a</a:t>
            </a:r>
            <a:r>
              <a:rPr lang="en-GB" altLang="en-US" sz="2000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en-GB" altLang="en-US" sz="2000" b="1" dirty="0">
                <a:latin typeface="Georgia" panose="02040502050405020303" pitchFamily="18" charset="0"/>
              </a:rPr>
              <a:t>} </a:t>
            </a:r>
            <a:r>
              <a:rPr lang="en-GB" altLang="en-US" sz="2000" dirty="0">
                <a:latin typeface="Georgia" panose="02040502050405020303" pitchFamily="18" charset="0"/>
              </a:rPr>
              <a:t> is also to be found in section </a:t>
            </a:r>
            <a:r>
              <a:rPr lang="en-GB" altLang="en-US" sz="2000" i="1" dirty="0">
                <a:latin typeface="Georgia" panose="02040502050405020303" pitchFamily="18" charset="0"/>
              </a:rPr>
              <a:t>1.a</a:t>
            </a:r>
            <a:r>
              <a:rPr lang="en-GB" altLang="en-US" sz="2000" dirty="0">
                <a:latin typeface="Georgia" panose="02040502050405020303" pitchFamily="18" charset="0"/>
              </a:rPr>
              <a:t> of the corresponding entry on the DDO website.</a:t>
            </a:r>
          </a:p>
          <a:p>
            <a:pPr eaLnBrk="1" hangingPunct="1">
              <a:lnSpc>
                <a:spcPct val="120000"/>
              </a:lnSpc>
              <a:spcAft>
                <a:spcPts val="1200"/>
              </a:spcAft>
            </a:pPr>
            <a:r>
              <a:rPr lang="en-GB" sz="2000" dirty="0">
                <a:latin typeface="Georgia" panose="02040502050405020303" pitchFamily="18" charset="0"/>
              </a:rPr>
              <a:t>The longest </a:t>
            </a:r>
            <a:r>
              <a:rPr lang="en-GB" sz="2000" dirty="0" err="1">
                <a:latin typeface="Georgia" panose="02040502050405020303" pitchFamily="18" charset="0"/>
              </a:rPr>
              <a:t>synset</a:t>
            </a:r>
            <a:r>
              <a:rPr lang="en-GB" sz="2000" dirty="0">
                <a:latin typeface="Georgia" panose="02040502050405020303" pitchFamily="18" charset="0"/>
              </a:rPr>
              <a:t> labels now also come with abbreviated </a:t>
            </a:r>
            <a:r>
              <a:rPr lang="en-GB" sz="2000" b="1" dirty="0" err="1">
                <a:latin typeface="Georgia" panose="02040502050405020303" pitchFamily="18" charset="0"/>
              </a:rPr>
              <a:t>dns:shortLabel</a:t>
            </a:r>
            <a:r>
              <a:rPr lang="en-GB" sz="2000" b="1" dirty="0">
                <a:latin typeface="Georgia" panose="02040502050405020303" pitchFamily="18" charset="0"/>
              </a:rPr>
              <a:t> </a:t>
            </a:r>
            <a:r>
              <a:rPr lang="en-GB" sz="2000" dirty="0">
                <a:latin typeface="Georgia" panose="02040502050405020303" pitchFamily="18" charset="0"/>
              </a:rPr>
              <a:t>versions which contain </a:t>
            </a:r>
            <a:r>
              <a:rPr lang="en-GB" sz="2000" i="1" dirty="0">
                <a:latin typeface="Georgia" panose="02040502050405020303" pitchFamily="18" charset="0"/>
              </a:rPr>
              <a:t>only</a:t>
            </a:r>
            <a:r>
              <a:rPr lang="en-GB" sz="2000" dirty="0">
                <a:latin typeface="Georgia" panose="02040502050405020303" pitchFamily="18" charset="0"/>
              </a:rPr>
              <a:t> the most canonical words of the </a:t>
            </a:r>
            <a:r>
              <a:rPr lang="en-GB" sz="2000" dirty="0" err="1">
                <a:latin typeface="Georgia" panose="02040502050405020303" pitchFamily="18" charset="0"/>
              </a:rPr>
              <a:t>synset</a:t>
            </a:r>
            <a:r>
              <a:rPr lang="en-GB" sz="2000" dirty="0">
                <a:latin typeface="Georgia" panose="02040502050405020303" pitchFamily="18" charset="0"/>
              </a:rPr>
              <a:t>.</a:t>
            </a:r>
            <a:endParaRPr lang="en-GB" sz="2000" dirty="0"/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6CDA8C48-712C-FB8B-2B81-FA147C3EF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4561" y="31301739"/>
            <a:ext cx="6265863" cy="10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Dataset changes</a:t>
            </a:r>
            <a:endParaRPr lang="en-GB" altLang="en-US" sz="20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en-GB" altLang="en-US" sz="2000" dirty="0">
                <a:latin typeface="Georgia" panose="02040502050405020303" pitchFamily="18" charset="0"/>
              </a:rPr>
              <a:t>Aside from the core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dataset, several companion RDF datasets are available for download, e.g.</a:t>
            </a:r>
          </a:p>
          <a:p>
            <a:pPr marL="342900" indent="-3429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Det Centrale </a:t>
            </a:r>
            <a:r>
              <a:rPr lang="en-GB" altLang="en-US" sz="2000" dirty="0" err="1">
                <a:latin typeface="Georgia" panose="02040502050405020303" pitchFamily="18" charset="0"/>
              </a:rPr>
              <a:t>Ordregister</a:t>
            </a:r>
            <a:r>
              <a:rPr lang="en-GB" altLang="en-US" sz="2000" dirty="0">
                <a:latin typeface="Georgia" panose="02040502050405020303" pitchFamily="18" charset="0"/>
              </a:rPr>
              <a:t> (COR)</a:t>
            </a:r>
          </a:p>
          <a:p>
            <a:pPr marL="342900" indent="-3429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Det Danske </a:t>
            </a:r>
            <a:r>
              <a:rPr lang="en-GB" altLang="en-US" sz="2000" dirty="0" err="1">
                <a:latin typeface="Georgia" panose="02040502050405020303" pitchFamily="18" charset="0"/>
              </a:rPr>
              <a:t>Sentimentleksikon</a:t>
            </a:r>
            <a:r>
              <a:rPr lang="en-GB" altLang="en-US" sz="2000" dirty="0">
                <a:latin typeface="Georgia" panose="02040502050405020303" pitchFamily="18" charset="0"/>
              </a:rPr>
              <a:t> (DDS)</a:t>
            </a:r>
          </a:p>
          <a:p>
            <a:pPr marL="342900" indent="-3429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-style labels for the Open English WordNet (OEWN)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Additionally, 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CSV download is now </a:t>
            </a:r>
            <a:r>
              <a:rPr lang="en-GB" altLang="en-US" sz="2000" b="1" dirty="0">
                <a:latin typeface="Georgia" panose="02040502050405020303" pitchFamily="18" charset="0"/>
              </a:rPr>
              <a:t>CSVW</a:t>
            </a:r>
            <a:r>
              <a:rPr lang="en-GB" altLang="en-US" sz="2000" dirty="0">
                <a:latin typeface="Georgia" panose="02040502050405020303" pitchFamily="18" charset="0"/>
              </a:rPr>
              <a:t> and includes metadata describing the contents of the columns. However, the canonical version of 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dataset will henceforth be the new RDF version, which includes the entire dataset. The RDF dataset is also better suited for immediate querying using </a:t>
            </a:r>
            <a:r>
              <a:rPr lang="en-GB" altLang="en-US" sz="2000" b="1" dirty="0">
                <a:latin typeface="Georgia" panose="02040502050405020303" pitchFamily="18" charset="0"/>
              </a:rPr>
              <a:t>SPARQL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dataset itself has been relicensed as </a:t>
            </a:r>
            <a:r>
              <a:rPr lang="en-GB" altLang="en-US" sz="2000" b="1" dirty="0">
                <a:latin typeface="Georgia" panose="02040502050405020303" pitchFamily="18" charset="0"/>
              </a:rPr>
              <a:t>CC BY-SA 4.0</a:t>
            </a:r>
            <a:r>
              <a:rPr lang="en-GB" altLang="en-US" sz="2000" dirty="0">
                <a:latin typeface="Georgia" panose="02040502050405020303" pitchFamily="18" charset="0"/>
              </a:rPr>
              <a:t>, while the source code of 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project is available under the </a:t>
            </a:r>
            <a:r>
              <a:rPr lang="en-GB" altLang="en-US" sz="2000" b="1" dirty="0">
                <a:latin typeface="Georgia" panose="02040502050405020303" pitchFamily="18" charset="0"/>
              </a:rPr>
              <a:t>MIT licence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As of 2023, both the core dataset as well as the companion datasets have frequent updates:</a:t>
            </a:r>
          </a:p>
          <a:p>
            <a:pPr algn="ctr" eaLnBrk="1" hangingPunct="1">
              <a:lnSpc>
                <a:spcPct val="1200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GB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github.com</a:t>
            </a:r>
            <a:r>
              <a:rPr lang="en-GB" sz="2400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kuhumcst</a:t>
            </a:r>
            <a:r>
              <a:rPr lang="en-GB" sz="2400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sz="2400" dirty="0">
                <a:solidFill>
                  <a:srgbClr val="0070C0"/>
                </a:solidFill>
                <a:latin typeface="Georgia" panose="02040502050405020303" pitchFamily="18" charset="0"/>
              </a:rPr>
              <a:t>/releases</a:t>
            </a:r>
            <a:endParaRPr lang="en-GB" altLang="en-US" sz="24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Every past release along with the source code used to generate the data can be found at the above URL.</a:t>
            </a:r>
          </a:p>
        </p:txBody>
      </p:sp>
      <p:sp>
        <p:nvSpPr>
          <p:cNvPr id="39" name="Text Box 40">
            <a:extLst>
              <a:ext uri="{FF2B5EF4-FFF2-40B4-BE49-F238E27FC236}">
                <a16:creationId xmlns:a16="http://schemas.microsoft.com/office/drawing/2014/main" id="{0595CB3B-C19D-8D1A-2A53-6D721DEA6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613" y="24560864"/>
            <a:ext cx="6564856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/data/synset-543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The new </a:t>
            </a:r>
            <a:r>
              <a:rPr lang="en-GB" altLang="en-US" sz="1800" dirty="0" err="1">
                <a:latin typeface="Georgia" panose="02040502050405020303" pitchFamily="18" charset="0"/>
              </a:rPr>
              <a:t>DanNet</a:t>
            </a:r>
            <a:r>
              <a:rPr lang="en-GB" altLang="en-US" sz="1800" dirty="0">
                <a:latin typeface="Georgia" panose="02040502050405020303" pitchFamily="18" charset="0"/>
              </a:rPr>
              <a:t> website can also be used to show dynamic illustrations of the relations present in </a:t>
            </a:r>
            <a:r>
              <a:rPr lang="en-GB" altLang="en-US" sz="1800" dirty="0" err="1">
                <a:latin typeface="Georgia" panose="02040502050405020303" pitchFamily="18" charset="0"/>
              </a:rPr>
              <a:t>DanNet</a:t>
            </a:r>
            <a:r>
              <a:rPr lang="en-GB" altLang="en-US" sz="1800" dirty="0"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478B3CDC-8929-FBAF-5846-6B1CBA4B8F12}"/>
              </a:ext>
            </a:extLst>
          </p:cNvPr>
          <p:cNvSpPr txBox="1"/>
          <p:nvPr/>
        </p:nvSpPr>
        <p:spPr>
          <a:xfrm>
            <a:off x="1134737" y="12423277"/>
            <a:ext cx="6484022" cy="6676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</a:rPr>
              <a:t>About </a:t>
            </a:r>
            <a:r>
              <a:rPr kumimoji="0" lang="en-GB" altLang="en-US" sz="6000" b="0" i="0" u="none" strike="noStrike" kern="1200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</a:rPr>
              <a:t>WordNets</a:t>
            </a:r>
            <a:endParaRPr kumimoji="0" lang="en-GB" altLang="en-US" sz="20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000" dirty="0">
                <a:latin typeface="Georgia" panose="02040502050405020303" pitchFamily="18" charset="0"/>
              </a:rPr>
              <a:t>A 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WordNet</a:t>
            </a:r>
            <a:r>
              <a:rPr lang="en-GB" sz="2000" dirty="0">
                <a:latin typeface="Georgia" panose="02040502050405020303" pitchFamily="18" charset="0"/>
              </a:rPr>
              <a:t> is a </a:t>
            </a:r>
            <a:r>
              <a:rPr lang="en-GB" sz="2000" dirty="0" err="1">
                <a:latin typeface="Georgia" panose="02040502050405020303" pitchFamily="18" charset="0"/>
              </a:rPr>
              <a:t>lexico</a:t>
            </a:r>
            <a:r>
              <a:rPr lang="en-GB" sz="2000" dirty="0">
                <a:latin typeface="Georgia" panose="02040502050405020303" pitchFamily="18" charset="0"/>
              </a:rPr>
              <a:t>-semantic network graph which shows how the </a:t>
            </a:r>
            <a:r>
              <a:rPr lang="en-GB" sz="2000" b="1" dirty="0">
                <a:latin typeface="Georgia" panose="02040502050405020303" pitchFamily="18" charset="0"/>
              </a:rPr>
              <a:t>concepts</a:t>
            </a:r>
            <a:r>
              <a:rPr lang="en-GB" sz="2000" dirty="0">
                <a:latin typeface="Georgia" panose="02040502050405020303" pitchFamily="18" charset="0"/>
              </a:rPr>
              <a:t> of a language relate to other concepts through semantic relations. One can also think of a WordNet as a kind of machine-readable dictionary.</a:t>
            </a:r>
          </a:p>
          <a:p>
            <a:pPr>
              <a:lnSpc>
                <a:spcPct val="120000"/>
              </a:lnSpc>
            </a:pPr>
            <a:endParaRPr lang="en-GB" sz="2000" dirty="0"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2000" dirty="0">
                <a:latin typeface="Georgia" panose="02040502050405020303" pitchFamily="18" charset="0"/>
              </a:rPr>
              <a:t>Unlike a typical dictionary, definitions aren't central. Instead, the </a:t>
            </a:r>
            <a:r>
              <a:rPr lang="en-GB" sz="2000" b="1" dirty="0">
                <a:latin typeface="Georgia" panose="02040502050405020303" pitchFamily="18" charset="0"/>
              </a:rPr>
              <a:t>relations</a:t>
            </a:r>
            <a:r>
              <a:rPr lang="en-GB" sz="2000" dirty="0">
                <a:latin typeface="Georgia" panose="02040502050405020303" pitchFamily="18" charset="0"/>
              </a:rPr>
              <a:t> between words (grouped by sets of synonyms — or </a:t>
            </a:r>
            <a:r>
              <a:rPr lang="en-GB" sz="2000" b="1" dirty="0" err="1">
                <a:latin typeface="Georgia" panose="02040502050405020303" pitchFamily="18" charset="0"/>
              </a:rPr>
              <a:t>synsets</a:t>
            </a:r>
            <a:r>
              <a:rPr lang="en-GB" sz="2000" dirty="0">
                <a:latin typeface="Georgia" panose="02040502050405020303" pitchFamily="18" charset="0"/>
              </a:rPr>
              <a:t>) are key. For example, you can see that a 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Swiss willow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</a:rPr>
              <a:t> </a:t>
            </a:r>
            <a:r>
              <a:rPr lang="en-GB" sz="2000" dirty="0">
                <a:latin typeface="Georgia" panose="02040502050405020303" pitchFamily="18" charset="0"/>
              </a:rPr>
              <a:t>is a kind of 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bush</a:t>
            </a:r>
            <a:r>
              <a:rPr lang="en-GB" sz="2000" dirty="0">
                <a:latin typeface="Georgia" panose="02040502050405020303" pitchFamily="18" charset="0"/>
              </a:rPr>
              <a:t>, that a 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gazebo</a:t>
            </a:r>
            <a:r>
              <a:rPr lang="en-GB" sz="2000" dirty="0">
                <a:latin typeface="Georgia" panose="02040502050405020303" pitchFamily="18" charset="0"/>
              </a:rPr>
              <a:t> is located in a 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garden</a:t>
            </a:r>
            <a:r>
              <a:rPr lang="en-GB" sz="2000" dirty="0">
                <a:latin typeface="Georgia" panose="02040502050405020303" pitchFamily="18" charset="0"/>
              </a:rPr>
              <a:t>, that "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fiberdrys</a:t>
            </a:r>
            <a:r>
              <a:rPr lang="en-GB" sz="2000" dirty="0">
                <a:latin typeface="Georgia" panose="02040502050405020303" pitchFamily="18" charset="0"/>
              </a:rPr>
              <a:t>" is for 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eating</a:t>
            </a:r>
            <a:r>
              <a:rPr lang="en-GB" sz="2000" dirty="0">
                <a:latin typeface="Georgia" panose="02040502050405020303" pitchFamily="18" charset="0"/>
              </a:rPr>
              <a:t>, and that 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cakes</a:t>
            </a:r>
            <a:r>
              <a:rPr lang="en-GB" sz="2000" dirty="0">
                <a:latin typeface="Georgia" panose="02040502050405020303" pitchFamily="18" charset="0"/>
              </a:rPr>
              <a:t> are typically produced by 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baking</a:t>
            </a:r>
            <a:r>
              <a:rPr lang="en-GB" sz="2000" dirty="0">
                <a:latin typeface="Georgia" panose="02040502050405020303" pitchFamily="18" charset="0"/>
              </a:rPr>
              <a:t> and usually made from 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flour</a:t>
            </a:r>
            <a:r>
              <a:rPr lang="en-GB" sz="2000" dirty="0">
                <a:latin typeface="Georgia" panose="02040502050405020303" pitchFamily="18" charset="0"/>
              </a:rPr>
              <a:t> and </a:t>
            </a:r>
            <a:r>
              <a:rPr lang="en-GB" sz="2000" dirty="0">
                <a:solidFill>
                  <a:srgbClr val="0070C0"/>
                </a:solidFill>
                <a:latin typeface="Georgia" panose="02040502050405020303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sugar</a:t>
            </a:r>
            <a:r>
              <a:rPr lang="en-GB" sz="2000" dirty="0">
                <a:latin typeface="Georgia" panose="02040502050405020303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2000" dirty="0">
              <a:latin typeface="Georgia" panose="02040502050405020303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2000" dirty="0" err="1">
                <a:latin typeface="Georgia" panose="02040502050405020303" pitchFamily="18" charset="0"/>
              </a:rPr>
              <a:t>DanNet</a:t>
            </a:r>
            <a:r>
              <a:rPr lang="en-GB" sz="2000" dirty="0">
                <a:latin typeface="Georgia" panose="02040502050405020303" pitchFamily="18" charset="0"/>
              </a:rPr>
              <a:t> currently contains </a:t>
            </a:r>
            <a:r>
              <a:rPr lang="en-GB" sz="2000" b="1" dirty="0">
                <a:latin typeface="Georgia" panose="02040502050405020303" pitchFamily="18" charset="0"/>
              </a:rPr>
              <a:t>~70,000 </a:t>
            </a:r>
            <a:r>
              <a:rPr lang="en-GB" sz="2000" dirty="0">
                <a:latin typeface="Georgia" panose="02040502050405020303" pitchFamily="18" charset="0"/>
              </a:rPr>
              <a:t>concepts (</a:t>
            </a:r>
            <a:r>
              <a:rPr lang="en-GB" sz="2000" dirty="0" err="1">
                <a:latin typeface="Georgia" panose="02040502050405020303" pitchFamily="18" charset="0"/>
              </a:rPr>
              <a:t>synsets</a:t>
            </a:r>
            <a:r>
              <a:rPr lang="en-GB" sz="2000" dirty="0">
                <a:latin typeface="Georgia" panose="02040502050405020303" pitchFamily="18" charset="0"/>
              </a:rPr>
              <a:t>) connected by </a:t>
            </a:r>
            <a:r>
              <a:rPr lang="en-GB" sz="2000" b="1" dirty="0">
                <a:latin typeface="Georgia" panose="02040502050405020303" pitchFamily="18" charset="0"/>
              </a:rPr>
              <a:t>~500,000 </a:t>
            </a:r>
            <a:r>
              <a:rPr lang="en-GB" sz="2000" dirty="0">
                <a:latin typeface="Georgia" panose="02040502050405020303" pitchFamily="18" charset="0"/>
              </a:rPr>
              <a:t>semantic relations.</a:t>
            </a:r>
          </a:p>
        </p:txBody>
      </p:sp>
      <p:pic>
        <p:nvPicPr>
          <p:cNvPr id="45" name="Billede 44">
            <a:extLst>
              <a:ext uri="{FF2B5EF4-FFF2-40B4-BE49-F238E27FC236}">
                <a16:creationId xmlns:a16="http://schemas.microsoft.com/office/drawing/2014/main" id="{DF78079A-8334-69B0-8795-4EA0335ADD4D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9058575" y="18943791"/>
            <a:ext cx="12270671" cy="1724310"/>
          </a:xfrm>
          <a:prstGeom prst="rect">
            <a:avLst/>
          </a:prstGeom>
          <a:effectLst>
            <a:outerShdw blurRad="2286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6" name="Text Box 40">
            <a:extLst>
              <a:ext uri="{FF2B5EF4-FFF2-40B4-BE49-F238E27FC236}">
                <a16:creationId xmlns:a16="http://schemas.microsoft.com/office/drawing/2014/main" id="{C09AFF37-E25F-05DE-7313-34B3F28A8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424" y="20995822"/>
            <a:ext cx="13538201" cy="722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Dynamic inline visualisations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Individual one-to-many relations can be visualised in place, e.g. as an interactive word cloud (above: bicycle parts).</a:t>
            </a:r>
          </a:p>
        </p:txBody>
      </p:sp>
      <p:sp>
        <p:nvSpPr>
          <p:cNvPr id="52" name="Tekstfelt 51">
            <a:extLst>
              <a:ext uri="{FF2B5EF4-FFF2-40B4-BE49-F238E27FC236}">
                <a16:creationId xmlns:a16="http://schemas.microsoft.com/office/drawing/2014/main" id="{12AC6B83-8C83-A6EA-4329-964EDECA5B30}"/>
              </a:ext>
            </a:extLst>
          </p:cNvPr>
          <p:cNvSpPr txBox="1"/>
          <p:nvPr/>
        </p:nvSpPr>
        <p:spPr>
          <a:xfrm>
            <a:off x="8799146" y="26777816"/>
            <a:ext cx="5355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latin typeface="Georgia" panose="02040502050405020303" pitchFamily="18" charset="0"/>
              </a:rPr>
              <a:t>hoved</a:t>
            </a:r>
            <a:r>
              <a:rPr lang="da-DK" sz="24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§3</a:t>
            </a:r>
            <a:r>
              <a:rPr lang="da-DK" sz="2400" dirty="0">
                <a:latin typeface="Georgia" panose="02040502050405020303" pitchFamily="18" charset="0"/>
              </a:rPr>
              <a:t> • individ</a:t>
            </a:r>
            <a:r>
              <a:rPr lang="da-DK" sz="24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§1</a:t>
            </a:r>
            <a:r>
              <a:rPr lang="da-DK" sz="2400" dirty="0">
                <a:latin typeface="Georgia" panose="02040502050405020303" pitchFamily="18" charset="0"/>
              </a:rPr>
              <a:t> • m/k'er • mand</a:t>
            </a:r>
            <a:r>
              <a:rPr lang="da-DK" sz="24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§3</a:t>
            </a:r>
            <a:r>
              <a:rPr lang="da-DK" sz="2400" dirty="0">
                <a:latin typeface="Georgia" panose="02040502050405020303" pitchFamily="18" charset="0"/>
              </a:rPr>
              <a:t> • menneske</a:t>
            </a:r>
            <a:r>
              <a:rPr lang="da-DK" sz="24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§1a</a:t>
            </a:r>
            <a:r>
              <a:rPr lang="da-DK" sz="2400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2400" dirty="0">
                <a:latin typeface="Georgia" panose="02040502050405020303" pitchFamily="18" charset="0"/>
              </a:rPr>
              <a:t>• person</a:t>
            </a:r>
            <a:r>
              <a:rPr lang="da-DK" sz="24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§1</a:t>
            </a:r>
            <a:endParaRPr lang="da-DK" sz="24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sp>
        <p:nvSpPr>
          <p:cNvPr id="54" name="Tekstfelt 53">
            <a:extLst>
              <a:ext uri="{FF2B5EF4-FFF2-40B4-BE49-F238E27FC236}">
                <a16:creationId xmlns:a16="http://schemas.microsoft.com/office/drawing/2014/main" id="{A1FB992A-F9AA-12B4-1213-F98370032B5C}"/>
              </a:ext>
            </a:extLst>
          </p:cNvPr>
          <p:cNvSpPr txBox="1"/>
          <p:nvPr/>
        </p:nvSpPr>
        <p:spPr>
          <a:xfrm>
            <a:off x="8435907" y="26716552"/>
            <a:ext cx="43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4800" dirty="0">
                <a:latin typeface="Georgia" panose="02040502050405020303" pitchFamily="18" charset="0"/>
              </a:rPr>
              <a:t>{</a:t>
            </a:r>
            <a:endParaRPr lang="en-GB" sz="4800" dirty="0"/>
          </a:p>
        </p:txBody>
      </p:sp>
      <p:sp>
        <p:nvSpPr>
          <p:cNvPr id="57" name="Tekstfelt 56">
            <a:extLst>
              <a:ext uri="{FF2B5EF4-FFF2-40B4-BE49-F238E27FC236}">
                <a16:creationId xmlns:a16="http://schemas.microsoft.com/office/drawing/2014/main" id="{5B0E6FCA-6884-D598-D44D-4AC58006431F}"/>
              </a:ext>
            </a:extLst>
          </p:cNvPr>
          <p:cNvSpPr txBox="1"/>
          <p:nvPr/>
        </p:nvSpPr>
        <p:spPr>
          <a:xfrm>
            <a:off x="14101543" y="26732072"/>
            <a:ext cx="43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4800" dirty="0">
                <a:latin typeface="Georgia" panose="02040502050405020303" pitchFamily="18" charset="0"/>
              </a:rPr>
              <a:t>}</a:t>
            </a:r>
            <a:endParaRPr lang="en-GB" sz="4800" dirty="0"/>
          </a:p>
        </p:txBody>
      </p:sp>
      <p:sp>
        <p:nvSpPr>
          <p:cNvPr id="59" name="Tekstfelt 58">
            <a:extLst>
              <a:ext uri="{FF2B5EF4-FFF2-40B4-BE49-F238E27FC236}">
                <a16:creationId xmlns:a16="http://schemas.microsoft.com/office/drawing/2014/main" id="{EFB476CD-5D46-3EFB-A99C-7B080D2FE64D}"/>
              </a:ext>
            </a:extLst>
          </p:cNvPr>
          <p:cNvSpPr txBox="1"/>
          <p:nvPr/>
        </p:nvSpPr>
        <p:spPr>
          <a:xfrm>
            <a:off x="8749677" y="28360381"/>
            <a:ext cx="5381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3200" dirty="0">
                <a:latin typeface="Georgia" panose="02040502050405020303" pitchFamily="18" charset="0"/>
              </a:rPr>
              <a:t>menneske</a:t>
            </a:r>
            <a:r>
              <a:rPr lang="da-DK" sz="32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§1a</a:t>
            </a:r>
            <a:r>
              <a:rPr lang="da-DK" sz="3200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da-DK" sz="3200" dirty="0">
                <a:latin typeface="Georgia" panose="02040502050405020303" pitchFamily="18" charset="0"/>
              </a:rPr>
              <a:t>• person</a:t>
            </a:r>
            <a:r>
              <a:rPr lang="da-DK" sz="3200" baseline="-25000" dirty="0">
                <a:solidFill>
                  <a:schemeClr val="bg2"/>
                </a:solidFill>
                <a:latin typeface="Georgia" panose="02040502050405020303" pitchFamily="18" charset="0"/>
              </a:rPr>
              <a:t>§1</a:t>
            </a:r>
            <a:r>
              <a:rPr lang="da-DK" sz="3200" dirty="0">
                <a:latin typeface="Georgia" panose="02040502050405020303" pitchFamily="18" charset="0"/>
              </a:rPr>
              <a:t> • </a:t>
            </a:r>
            <a:r>
              <a:rPr lang="da-DK" sz="3200" dirty="0">
                <a:solidFill>
                  <a:schemeClr val="bg2"/>
                </a:solidFill>
                <a:latin typeface="Georgia" panose="02040502050405020303" pitchFamily="18" charset="0"/>
              </a:rPr>
              <a:t>…</a:t>
            </a:r>
          </a:p>
        </p:txBody>
      </p:sp>
      <p:sp>
        <p:nvSpPr>
          <p:cNvPr id="60" name="Tekstfelt 59">
            <a:extLst>
              <a:ext uri="{FF2B5EF4-FFF2-40B4-BE49-F238E27FC236}">
                <a16:creationId xmlns:a16="http://schemas.microsoft.com/office/drawing/2014/main" id="{25D78FB9-770B-C117-A273-DFEE6A801FD3}"/>
              </a:ext>
            </a:extLst>
          </p:cNvPr>
          <p:cNvSpPr txBox="1"/>
          <p:nvPr/>
        </p:nvSpPr>
        <p:spPr>
          <a:xfrm>
            <a:off x="8433439" y="28247086"/>
            <a:ext cx="43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4800" dirty="0">
                <a:latin typeface="Georgia" panose="02040502050405020303" pitchFamily="18" charset="0"/>
              </a:rPr>
              <a:t>{</a:t>
            </a:r>
            <a:endParaRPr lang="en-GB" sz="4800" dirty="0"/>
          </a:p>
        </p:txBody>
      </p:sp>
      <p:sp>
        <p:nvSpPr>
          <p:cNvPr id="61" name="Tekstfelt 60">
            <a:extLst>
              <a:ext uri="{FF2B5EF4-FFF2-40B4-BE49-F238E27FC236}">
                <a16:creationId xmlns:a16="http://schemas.microsoft.com/office/drawing/2014/main" id="{3E7CC8A0-7DF0-2909-35E5-76BB44733844}"/>
              </a:ext>
            </a:extLst>
          </p:cNvPr>
          <p:cNvSpPr txBox="1"/>
          <p:nvPr/>
        </p:nvSpPr>
        <p:spPr>
          <a:xfrm>
            <a:off x="14098314" y="28192775"/>
            <a:ext cx="436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4800" dirty="0">
                <a:latin typeface="Georgia" panose="02040502050405020303" pitchFamily="18" charset="0"/>
              </a:rPr>
              <a:t>}</a:t>
            </a:r>
            <a:endParaRPr lang="en-GB" sz="4800" dirty="0"/>
          </a:p>
        </p:txBody>
      </p:sp>
      <p:sp>
        <p:nvSpPr>
          <p:cNvPr id="62" name="Pil ned 61">
            <a:extLst>
              <a:ext uri="{FF2B5EF4-FFF2-40B4-BE49-F238E27FC236}">
                <a16:creationId xmlns:a16="http://schemas.microsoft.com/office/drawing/2014/main" id="{08F67473-A814-7A72-C6DA-66A653B14D85}"/>
              </a:ext>
            </a:extLst>
          </p:cNvPr>
          <p:cNvSpPr/>
          <p:nvPr/>
        </p:nvSpPr>
        <p:spPr bwMode="auto">
          <a:xfrm>
            <a:off x="11237476" y="27776854"/>
            <a:ext cx="442121" cy="501078"/>
          </a:xfrm>
          <a:prstGeom prst="down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3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300" i="0" u="none" strike="noStrike" normalizeH="0" baseline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charset="0"/>
            </a:endParaRPr>
          </a:p>
        </p:txBody>
      </p:sp>
      <p:sp>
        <p:nvSpPr>
          <p:cNvPr id="3174" name="Text Box 40">
            <a:extLst>
              <a:ext uri="{FF2B5EF4-FFF2-40B4-BE49-F238E27FC236}">
                <a16:creationId xmlns:a16="http://schemas.microsoft.com/office/drawing/2014/main" id="{32C01502-BF74-7F00-8D7C-281A1AD36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9962" y="29721267"/>
            <a:ext cx="6300788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/data/synset-2250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sz="1800" dirty="0">
                <a:latin typeface="Georgia" panose="02040502050405020303" pitchFamily="18" charset="0"/>
              </a:rPr>
              <a:t>The longer </a:t>
            </a:r>
            <a:r>
              <a:rPr lang="en-GB" sz="1800" dirty="0" err="1">
                <a:latin typeface="Georgia" panose="02040502050405020303" pitchFamily="18" charset="0"/>
              </a:rPr>
              <a:t>synset</a:t>
            </a:r>
            <a:r>
              <a:rPr lang="en-GB" sz="1800" dirty="0">
                <a:latin typeface="Georgia" panose="02040502050405020303" pitchFamily="18" charset="0"/>
              </a:rPr>
              <a:t> labels now also come with abbreviated variants containing </a:t>
            </a:r>
            <a:r>
              <a:rPr lang="en-GB" sz="1800" i="1" dirty="0">
                <a:latin typeface="Georgia" panose="02040502050405020303" pitchFamily="18" charset="0"/>
              </a:rPr>
              <a:t>only</a:t>
            </a:r>
            <a:r>
              <a:rPr lang="en-GB" sz="1800" dirty="0">
                <a:latin typeface="Georgia" panose="02040502050405020303" pitchFamily="18" charset="0"/>
              </a:rPr>
              <a:t> the most canonical words.</a:t>
            </a:r>
            <a:endParaRPr lang="en-GB" altLang="en-US" sz="1800" dirty="0">
              <a:latin typeface="Georgia" panose="02040502050405020303" pitchFamily="18" charset="0"/>
            </a:endParaRPr>
          </a:p>
        </p:txBody>
      </p:sp>
      <p:pic>
        <p:nvPicPr>
          <p:cNvPr id="3178" name="Grafik 3177">
            <a:extLst>
              <a:ext uri="{FF2B5EF4-FFF2-40B4-BE49-F238E27FC236}">
                <a16:creationId xmlns:a16="http://schemas.microsoft.com/office/drawing/2014/main" id="{431B0B3E-7AAF-D4A1-8677-A35B4C779A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468579" y="669783"/>
            <a:ext cx="8731896" cy="2876389"/>
          </a:xfrm>
          <a:prstGeom prst="rect">
            <a:avLst/>
          </a:prstGeom>
        </p:spPr>
      </p:pic>
      <p:sp>
        <p:nvSpPr>
          <p:cNvPr id="3179" name="Rectangle 13">
            <a:extLst>
              <a:ext uri="{FF2B5EF4-FFF2-40B4-BE49-F238E27FC236}">
                <a16:creationId xmlns:a16="http://schemas.microsoft.com/office/drawing/2014/main" id="{464E03D4-5BAB-997D-00E0-96E7AECFA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9402" y="12464320"/>
            <a:ext cx="6265863" cy="649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RDF vs. tables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and other </a:t>
            </a:r>
            <a:r>
              <a:rPr lang="en-GB" altLang="en-US" sz="2000" dirty="0" err="1">
                <a:latin typeface="Georgia" panose="02040502050405020303" pitchFamily="18" charset="0"/>
              </a:rPr>
              <a:t>WordNets</a:t>
            </a:r>
            <a:r>
              <a:rPr lang="en-GB" altLang="en-US" sz="2000" dirty="0">
                <a:latin typeface="Georgia" panose="02040502050405020303" pitchFamily="18" charset="0"/>
              </a:rPr>
              <a:t> have long been published as RDF. However, in </a:t>
            </a:r>
            <a:r>
              <a:rPr lang="en-GB" altLang="en-US" sz="2000" dirty="0" err="1">
                <a:latin typeface="Georgia" panose="02040502050405020303" pitchFamily="18" charset="0"/>
              </a:rPr>
              <a:t>DanNet's</a:t>
            </a:r>
            <a:r>
              <a:rPr lang="en-GB" altLang="en-US" sz="2000" dirty="0">
                <a:latin typeface="Georgia" panose="02040502050405020303" pitchFamily="18" charset="0"/>
              </a:rPr>
              <a:t> case, the </a:t>
            </a:r>
            <a:r>
              <a:rPr lang="en-GB" altLang="en-US" sz="2000" b="1" dirty="0">
                <a:latin typeface="Georgia" panose="02040502050405020303" pitchFamily="18" charset="0"/>
              </a:rPr>
              <a:t>RDF/XML </a:t>
            </a:r>
            <a:r>
              <a:rPr lang="en-GB" altLang="en-US" sz="2000" dirty="0">
                <a:latin typeface="Georgia" panose="02040502050405020303" pitchFamily="18" charset="0"/>
              </a:rPr>
              <a:t>serialisation had primarily been used as a method of distribution to third parties, while internally the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graph had been modelled as tables within a traditional </a:t>
            </a:r>
            <a:r>
              <a:rPr lang="en-GB" altLang="en-US" sz="2000" b="1" dirty="0">
                <a:latin typeface="Georgia" panose="02040502050405020303" pitchFamily="18" charset="0"/>
              </a:rPr>
              <a:t>SQL</a:t>
            </a:r>
            <a:r>
              <a:rPr lang="en-GB" altLang="en-US" sz="2000" dirty="0">
                <a:latin typeface="Georgia" panose="02040502050405020303" pitchFamily="18" charset="0"/>
              </a:rPr>
              <a:t> database. These two models were only connected in a limited fashion, requiring adapter code.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While using a more widespread data model such as the relational model has clear benefits, combining it with graphs is not as ergonomic due to the differing perspectives of the two data models. </a:t>
            </a:r>
            <a:r>
              <a:rPr lang="en-GB" altLang="en-US" sz="2000" b="1" dirty="0">
                <a:latin typeface="Georgia" panose="02040502050405020303" pitchFamily="18" charset="0"/>
              </a:rPr>
              <a:t>The semantic web </a:t>
            </a:r>
            <a:r>
              <a:rPr lang="en-GB" altLang="en-US" sz="2000" dirty="0">
                <a:latin typeface="Georgia" panose="02040502050405020303" pitchFamily="18" charset="0"/>
              </a:rPr>
              <a:t>stack (RDF, SPARQL, …) is a better fit. It is quite mature after several decades of standards development.</a:t>
            </a:r>
          </a:p>
        </p:txBody>
      </p:sp>
      <p:sp>
        <p:nvSpPr>
          <p:cNvPr id="3181" name="Rectangle 13">
            <a:extLst>
              <a:ext uri="{FF2B5EF4-FFF2-40B4-BE49-F238E27FC236}">
                <a16:creationId xmlns:a16="http://schemas.microsoft.com/office/drawing/2014/main" id="{5917C70A-FB6B-B997-4992-73A3E0EFC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8631" y="22063515"/>
            <a:ext cx="6265863" cy="879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Serialised graphs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en-GB" altLang="en-US" sz="2000" dirty="0">
                <a:latin typeface="Georgia" panose="02040502050405020303" pitchFamily="18" charset="0"/>
              </a:rPr>
              <a:t>The decision to go RDF-native was based on some of these thoughts: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altLang="en-US" sz="2000" dirty="0" err="1">
                <a:latin typeface="Georgia" panose="02040502050405020303" pitchFamily="18" charset="0"/>
              </a:rPr>
              <a:t>WordNets</a:t>
            </a:r>
            <a:r>
              <a:rPr lang="en-GB" altLang="en-US" sz="2000" dirty="0">
                <a:latin typeface="Georgia" panose="02040502050405020303" pitchFamily="18" charset="0"/>
              </a:rPr>
              <a:t> are simply network graphs.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altLang="en-US" sz="2000" dirty="0">
                <a:latin typeface="Georgia" panose="02040502050405020303" pitchFamily="18" charset="0"/>
              </a:rPr>
              <a:t>Graphs can be decomposed into triplets.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altLang="en-US" sz="2000" dirty="0">
                <a:latin typeface="Georgia" panose="02040502050405020303" pitchFamily="18" charset="0"/>
              </a:rPr>
              <a:t>RDF is a graph abstraction using triplets as its fundamental data structure.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The optimal data representation for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allows it to be compatible with the RDF standard, decomposable into triplets, and represented as a graph in any context, i.e. at the </a:t>
            </a:r>
            <a:r>
              <a:rPr lang="en-GB" altLang="en-US" sz="2000" b="1" dirty="0">
                <a:latin typeface="Georgia" panose="02040502050405020303" pitchFamily="18" charset="0"/>
              </a:rPr>
              <a:t>application level</a:t>
            </a:r>
            <a:r>
              <a:rPr lang="en-GB" altLang="en-US" sz="2000" dirty="0">
                <a:latin typeface="Georgia" panose="02040502050405020303" pitchFamily="18" charset="0"/>
              </a:rPr>
              <a:t> </a:t>
            </a:r>
            <a:r>
              <a:rPr lang="en-GB" altLang="en-US" sz="2000" i="1" dirty="0">
                <a:latin typeface="Georgia" panose="02040502050405020303" pitchFamily="18" charset="0"/>
              </a:rPr>
              <a:t>or</a:t>
            </a:r>
            <a:r>
              <a:rPr lang="en-GB" altLang="en-US" sz="2000" dirty="0">
                <a:latin typeface="Georgia" panose="02040502050405020303" pitchFamily="18" charset="0"/>
              </a:rPr>
              <a:t> at the </a:t>
            </a:r>
            <a:r>
              <a:rPr lang="en-GB" altLang="en-US" sz="2000" b="1" dirty="0">
                <a:latin typeface="Georgia" panose="02040502050405020303" pitchFamily="18" charset="0"/>
              </a:rPr>
              <a:t>database level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In addition, the data can always be serialised and loaded into a compatible application or be integrated with other RDF knowledge graphs, e.g. the </a:t>
            </a:r>
            <a:r>
              <a:rPr lang="en-GB" altLang="en-US" sz="2000" b="1" dirty="0">
                <a:latin typeface="Georgia" panose="02040502050405020303" pitchFamily="18" charset="0"/>
              </a:rPr>
              <a:t>Princeton WordNet </a:t>
            </a:r>
            <a:r>
              <a:rPr lang="en-GB" altLang="en-US" sz="2000" dirty="0">
                <a:latin typeface="Georgia" panose="02040502050405020303" pitchFamily="18" charset="0"/>
              </a:rPr>
              <a:t>or its successor: </a:t>
            </a:r>
            <a:r>
              <a:rPr lang="en-GB" altLang="en-US" sz="2000" b="1" dirty="0">
                <a:latin typeface="Georgia" panose="02040502050405020303" pitchFamily="18" charset="0"/>
              </a:rPr>
              <a:t>the Open English WordNet</a:t>
            </a:r>
            <a:r>
              <a:rPr lang="en-GB" altLang="en-US" sz="2000" dirty="0">
                <a:latin typeface="Georgia" panose="02040502050405020303" pitchFamily="18" charset="0"/>
              </a:rPr>
              <a:t>, the latter also using the </a:t>
            </a:r>
            <a:r>
              <a:rPr lang="en-GB" altLang="en-US" sz="2000" dirty="0" err="1">
                <a:latin typeface="Georgia" panose="02040502050405020303" pitchFamily="18" charset="0"/>
              </a:rPr>
              <a:t>Ontolex</a:t>
            </a:r>
            <a:r>
              <a:rPr lang="en-GB" altLang="en-US" sz="2000" dirty="0">
                <a:latin typeface="Georgia" panose="02040502050405020303" pitchFamily="18" charset="0"/>
              </a:rPr>
              <a:t> standard.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now defaults to the </a:t>
            </a:r>
            <a:r>
              <a:rPr lang="en-GB" altLang="en-US" sz="2000" b="1" dirty="0">
                <a:latin typeface="Georgia" panose="02040502050405020303" pitchFamily="18" charset="0"/>
              </a:rPr>
              <a:t>Turtle</a:t>
            </a:r>
            <a:r>
              <a:rPr lang="en-GB" altLang="en-US" sz="2000" dirty="0">
                <a:latin typeface="Georgia" panose="02040502050405020303" pitchFamily="18" charset="0"/>
              </a:rPr>
              <a:t> (.</a:t>
            </a:r>
            <a:r>
              <a:rPr lang="en-GB" altLang="en-US" sz="2000" dirty="0" err="1">
                <a:latin typeface="Georgia" panose="02040502050405020303" pitchFamily="18" charset="0"/>
              </a:rPr>
              <a:t>ttl</a:t>
            </a:r>
            <a:r>
              <a:rPr lang="en-GB" altLang="en-US" sz="2000" dirty="0">
                <a:latin typeface="Georgia" panose="02040502050405020303" pitchFamily="18" charset="0"/>
              </a:rPr>
              <a:t>) serialisation format, rather than the more archaic RDF/XML.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en-GB" altLang="en-US" sz="2000" dirty="0">
              <a:latin typeface="Georgia" panose="02040502050405020303" pitchFamily="18" charset="0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E26D621E-F861-E1F7-B748-77CE9FACF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4875" y="5293655"/>
            <a:ext cx="6265863" cy="1009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A bit of history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was originally released in </a:t>
            </a:r>
            <a:r>
              <a:rPr lang="en-GB" altLang="en-US" sz="2000" b="1" dirty="0">
                <a:latin typeface="Georgia" panose="02040502050405020303" pitchFamily="18" charset="0"/>
              </a:rPr>
              <a:t>2009</a:t>
            </a:r>
            <a:r>
              <a:rPr lang="en-GB" altLang="en-US" sz="2000" dirty="0">
                <a:latin typeface="Georgia" panose="02040502050405020303" pitchFamily="18" charset="0"/>
              </a:rPr>
              <a:t>. It has been maintained and extended until today with the help of funding from many different sources.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The </a:t>
            </a:r>
            <a:r>
              <a:rPr lang="en-GB" altLang="en-US" sz="2000" b="1" dirty="0">
                <a:latin typeface="Georgia" panose="02040502050405020303" pitchFamily="18" charset="0"/>
              </a:rPr>
              <a:t>original paper </a:t>
            </a:r>
            <a:r>
              <a:rPr lang="en-GB" altLang="en-US" sz="2000" dirty="0">
                <a:latin typeface="Georgia" panose="02040502050405020303" pitchFamily="18" charset="0"/>
              </a:rPr>
              <a:t>introducing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was written by </a:t>
            </a:r>
            <a:r>
              <a:rPr lang="en-GB" altLang="en-US" sz="2000" dirty="0" err="1">
                <a:latin typeface="Georgia" panose="02040502050405020303" pitchFamily="18" charset="0"/>
              </a:rPr>
              <a:t>Bolette</a:t>
            </a:r>
            <a:r>
              <a:rPr lang="en-GB" altLang="en-US" sz="2000" dirty="0">
                <a:latin typeface="Georgia" panose="02040502050405020303" pitchFamily="18" charset="0"/>
              </a:rPr>
              <a:t> Sandford Pedersen, </a:t>
            </a:r>
            <a:r>
              <a:rPr lang="en-GB" altLang="en-US" sz="2000" dirty="0" err="1">
                <a:latin typeface="Georgia" panose="02040502050405020303" pitchFamily="18" charset="0"/>
              </a:rPr>
              <a:t>Sanni</a:t>
            </a:r>
            <a:r>
              <a:rPr lang="en-GB" altLang="en-US" sz="2000" dirty="0">
                <a:latin typeface="Georgia" panose="02040502050405020303" pitchFamily="18" charset="0"/>
              </a:rPr>
              <a:t> Nimb, </a:t>
            </a:r>
            <a:r>
              <a:rPr lang="en-GB" altLang="en-US" sz="2000" dirty="0" err="1">
                <a:latin typeface="Georgia" panose="02040502050405020303" pitchFamily="18" charset="0"/>
              </a:rPr>
              <a:t>Jørg</a:t>
            </a:r>
            <a:r>
              <a:rPr lang="en-GB" altLang="en-US" sz="2000" dirty="0">
                <a:latin typeface="Georgia" panose="02040502050405020303" pitchFamily="18" charset="0"/>
              </a:rPr>
              <a:t> </a:t>
            </a:r>
            <a:r>
              <a:rPr lang="en-GB" altLang="en-US" sz="2000" dirty="0" err="1">
                <a:latin typeface="Georgia" panose="02040502050405020303" pitchFamily="18" charset="0"/>
              </a:rPr>
              <a:t>Asmussen</a:t>
            </a:r>
            <a:r>
              <a:rPr lang="en-GB" altLang="en-US" sz="2000" dirty="0">
                <a:latin typeface="Georgia" panose="02040502050405020303" pitchFamily="18" charset="0"/>
              </a:rPr>
              <a:t>, Nicolai </a:t>
            </a:r>
            <a:r>
              <a:rPr lang="en-GB" altLang="en-US" sz="2000" dirty="0" err="1">
                <a:latin typeface="Georgia" panose="02040502050405020303" pitchFamily="18" charset="0"/>
              </a:rPr>
              <a:t>Sørensen</a:t>
            </a:r>
            <a:r>
              <a:rPr lang="en-GB" altLang="en-US" sz="2000" dirty="0">
                <a:latin typeface="Georgia" panose="02040502050405020303" pitchFamily="18" charset="0"/>
              </a:rPr>
              <a:t>, Lars Trap-Jensen, and Henrik </a:t>
            </a:r>
            <a:r>
              <a:rPr lang="en-GB" altLang="en-US" sz="2000" dirty="0" err="1">
                <a:latin typeface="Georgia" panose="02040502050405020303" pitchFamily="18" charset="0"/>
              </a:rPr>
              <a:t>Lorentzen</a:t>
            </a:r>
            <a:r>
              <a:rPr lang="en-GB" altLang="en-US" sz="2000" dirty="0">
                <a:latin typeface="Georgia" panose="02040502050405020303" pitchFamily="18" charset="0"/>
              </a:rPr>
              <a:t> in 2009,  published in the journal </a:t>
            </a:r>
            <a:r>
              <a:rPr lang="en-GB" altLang="en-US" sz="2000" i="1" dirty="0">
                <a:latin typeface="Georgia" panose="02040502050405020303" pitchFamily="18" charset="0"/>
              </a:rPr>
              <a:t>Language Resources and Evaluation</a:t>
            </a:r>
            <a:r>
              <a:rPr lang="en-GB" altLang="en-US" sz="2000" dirty="0">
                <a:latin typeface="Georgia" panose="02040502050405020303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This paper, entitled </a:t>
            </a:r>
            <a:r>
              <a:rPr lang="en-GB" altLang="en-US" sz="2000" i="1" dirty="0">
                <a:latin typeface="Georgia" panose="02040502050405020303" pitchFamily="18" charset="0"/>
              </a:rPr>
              <a:t>"</a:t>
            </a:r>
            <a:r>
              <a:rPr lang="en-GB" altLang="en-US" sz="2000" i="1" dirty="0" err="1">
                <a:latin typeface="Georgia" panose="02040502050405020303" pitchFamily="18" charset="0"/>
              </a:rPr>
              <a:t>DanNet</a:t>
            </a:r>
            <a:r>
              <a:rPr lang="en-GB" altLang="en-US" sz="2000" i="1" dirty="0">
                <a:latin typeface="Georgia" panose="02040502050405020303" pitchFamily="18" charset="0"/>
              </a:rPr>
              <a:t>: the challenge of compiling a wordnet for Danish by reusing a monolingual dictionary”, </a:t>
            </a:r>
            <a:r>
              <a:rPr lang="en-GB" altLang="en-US" sz="2000" dirty="0">
                <a:latin typeface="Georgia" panose="02040502050405020303" pitchFamily="18" charset="0"/>
              </a:rPr>
              <a:t>details how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originally came about as a resource derived from </a:t>
            </a:r>
            <a:r>
              <a:rPr lang="en-GB" altLang="en-US" sz="2000" b="1" dirty="0">
                <a:latin typeface="Georgia" panose="02040502050405020303" pitchFamily="18" charset="0"/>
              </a:rPr>
              <a:t>Den Danske </a:t>
            </a:r>
            <a:r>
              <a:rPr lang="en-GB" altLang="en-US" sz="2000" b="1" dirty="0" err="1">
                <a:latin typeface="Georgia" panose="02040502050405020303" pitchFamily="18" charset="0"/>
              </a:rPr>
              <a:t>Ordbog</a:t>
            </a:r>
            <a:r>
              <a:rPr lang="en-GB" altLang="en-US" sz="2000" b="1" dirty="0">
                <a:latin typeface="Georgia" panose="02040502050405020303" pitchFamily="18" charset="0"/>
              </a:rPr>
              <a:t> </a:t>
            </a:r>
            <a:r>
              <a:rPr lang="en-GB" altLang="en-US" sz="2000" dirty="0">
                <a:latin typeface="Georgia" panose="02040502050405020303" pitchFamily="18" charset="0"/>
              </a:rPr>
              <a:t>inspired by concepts taken from the </a:t>
            </a:r>
            <a:r>
              <a:rPr lang="en-GB" altLang="en-US" sz="2000" b="1" dirty="0" err="1">
                <a:latin typeface="Georgia" panose="02040502050405020303" pitchFamily="18" charset="0"/>
              </a:rPr>
              <a:t>EuroWordNet</a:t>
            </a:r>
            <a:r>
              <a:rPr lang="en-GB" altLang="en-US" sz="2000" dirty="0">
                <a:latin typeface="Georgia" panose="02040502050405020303" pitchFamily="18" charset="0"/>
              </a:rPr>
              <a:t> project. More information may be found at:</a:t>
            </a:r>
          </a:p>
          <a:p>
            <a:pPr algn="ctr"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cst.ku.dk</a:t>
            </a:r>
            <a:r>
              <a:rPr lang="en-GB" alt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projekter</a:t>
            </a:r>
            <a:r>
              <a:rPr lang="en-GB" alt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endParaRPr lang="en-GB" altLang="en-US" sz="24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This latest release has been funded by </a:t>
            </a:r>
            <a:r>
              <a:rPr lang="en-GB" altLang="en-US" sz="2000" i="1" dirty="0">
                <a:latin typeface="Georgia" panose="02040502050405020303" pitchFamily="18" charset="0"/>
              </a:rPr>
              <a:t>Carlsberg </a:t>
            </a:r>
            <a:r>
              <a:rPr lang="en-GB" altLang="en-US" sz="2000" i="1" dirty="0" err="1">
                <a:latin typeface="Georgia" panose="02040502050405020303" pitchFamily="18" charset="0"/>
              </a:rPr>
              <a:t>Fondets</a:t>
            </a:r>
            <a:r>
              <a:rPr lang="en-GB" altLang="en-US" sz="2000" i="1" dirty="0">
                <a:latin typeface="Georgia" panose="02040502050405020303" pitchFamily="18" charset="0"/>
              </a:rPr>
              <a:t> </a:t>
            </a:r>
            <a:r>
              <a:rPr lang="en-GB" altLang="en-US" sz="2000" i="1" dirty="0" err="1">
                <a:latin typeface="Georgia" panose="02040502050405020303" pitchFamily="18" charset="0"/>
              </a:rPr>
              <a:t>infrastrukturpulje</a:t>
            </a:r>
            <a:r>
              <a:rPr lang="en-GB" altLang="en-US" sz="2000" dirty="0">
                <a:latin typeface="Georgia" panose="02040502050405020303" pitchFamily="18" charset="0"/>
              </a:rPr>
              <a:t>. Until now, the technical side of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has been maintained by DSL, but as of the 2023 release the stewardship now lies with the Centre for Language Technology  (</a:t>
            </a:r>
            <a:r>
              <a:rPr lang="en-GB" altLang="en-US" sz="2000" dirty="0" err="1">
                <a:latin typeface="Georgia" panose="02040502050405020303" pitchFamily="18" charset="0"/>
              </a:rPr>
              <a:t>NorS</a:t>
            </a:r>
            <a:r>
              <a:rPr lang="en-GB" altLang="en-US" sz="2000" dirty="0">
                <a:latin typeface="Georgia" panose="02040502050405020303" pitchFamily="18" charset="0"/>
              </a:rPr>
              <a:t>, UCPH).</a:t>
            </a:r>
            <a:endParaRPr lang="en-GB" altLang="en-US" sz="2400" dirty="0">
              <a:latin typeface="Georgia" panose="02040502050405020303" pitchFamily="18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B810866F-DE79-B593-735D-BAACE05F8DF6}"/>
              </a:ext>
            </a:extLst>
          </p:cNvPr>
          <p:cNvSpPr txBox="1"/>
          <p:nvPr/>
        </p:nvSpPr>
        <p:spPr>
          <a:xfrm>
            <a:off x="15658105" y="37582566"/>
            <a:ext cx="6265862" cy="263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SELECT DISTINCT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?slang</a:t>
            </a: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WHERE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{</a:t>
            </a:r>
            <a:endParaRPr lang="da-DK" sz="1600" dirty="0">
              <a:solidFill>
                <a:srgbClr val="586E75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?sense </a:t>
            </a:r>
            <a:r>
              <a:rPr lang="da-DK" sz="1600" dirty="0" err="1">
                <a:solidFill>
                  <a:srgbClr val="FF9300"/>
                </a:solidFill>
                <a:effectLst/>
                <a:latin typeface="Andale Mono" panose="020B0509000000000004" pitchFamily="49" charset="0"/>
              </a:rPr>
              <a:t>lexinfo</a:t>
            </a:r>
            <a:r>
              <a:rPr lang="da-DK" sz="1600" dirty="0" err="1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:</a:t>
            </a:r>
            <a:r>
              <a:rPr lang="da-DK" sz="1600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register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dirty="0" err="1">
                <a:solidFill>
                  <a:srgbClr val="FF9300"/>
                </a:solidFill>
                <a:latin typeface="Andale Mono" panose="020B0509000000000004" pitchFamily="49" charset="0"/>
              </a:rPr>
              <a:t>lexinfo</a:t>
            </a:r>
            <a:r>
              <a:rPr lang="da-DK" sz="1600" dirty="0" err="1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:</a:t>
            </a:r>
            <a:r>
              <a:rPr lang="da-DK" sz="1600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slangRegister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.</a:t>
            </a:r>
            <a:endParaRPr lang="da-DK" sz="1600" dirty="0">
              <a:solidFill>
                <a:srgbClr val="586E75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</a:t>
            </a:r>
            <a:r>
              <a:rPr lang="da-DK" sz="1600" b="1" dirty="0" err="1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word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  </a:t>
            </a:r>
            <a:r>
              <a:rPr lang="da-DK" sz="1600" dirty="0" err="1">
                <a:solidFill>
                  <a:srgbClr val="FF9300"/>
                </a:solidFill>
                <a:effectLst/>
                <a:latin typeface="Andale Mono" panose="020B0509000000000004" pitchFamily="49" charset="0"/>
              </a:rPr>
              <a:t>ontolex</a:t>
            </a:r>
            <a:r>
              <a:rPr lang="da-DK" sz="1600" dirty="0" err="1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:</a:t>
            </a:r>
            <a:r>
              <a:rPr lang="da-DK" sz="1600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sense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?sense </a:t>
            </a: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;</a:t>
            </a:r>
            <a:endParaRPr lang="da-DK" sz="1600" dirty="0">
              <a:solidFill>
                <a:srgbClr val="586E75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        </a:t>
            </a:r>
            <a:r>
              <a:rPr lang="da-DK" sz="1600" dirty="0" err="1">
                <a:solidFill>
                  <a:srgbClr val="FF9300"/>
                </a:solidFill>
                <a:effectLst/>
                <a:latin typeface="Andale Mono" panose="020B0509000000000004" pitchFamily="49" charset="0"/>
              </a:rPr>
              <a:t>ontolex</a:t>
            </a:r>
            <a:r>
              <a:rPr lang="da-DK" sz="1600" dirty="0" err="1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:</a:t>
            </a:r>
            <a:r>
              <a:rPr lang="da-DK" sz="1600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canonicalForm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?form </a:t>
            </a: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.</a:t>
            </a:r>
            <a:endParaRPr lang="da-DK" sz="1600" dirty="0">
              <a:solidFill>
                <a:srgbClr val="586E75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?form  </a:t>
            </a:r>
            <a:r>
              <a:rPr lang="da-DK" sz="1600" dirty="0" err="1">
                <a:solidFill>
                  <a:srgbClr val="FF9300"/>
                </a:solidFill>
                <a:effectLst/>
                <a:latin typeface="Andale Mono" panose="020B0509000000000004" pitchFamily="49" charset="0"/>
              </a:rPr>
              <a:t>ontolex</a:t>
            </a:r>
            <a:r>
              <a:rPr lang="da-DK" sz="1600" dirty="0" err="1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:</a:t>
            </a:r>
            <a:r>
              <a:rPr lang="da-DK" sz="1600" b="1" dirty="0" err="1">
                <a:solidFill>
                  <a:srgbClr val="00B050"/>
                </a:solidFill>
                <a:effectLst/>
                <a:latin typeface="Andale Mono" panose="020B0509000000000004" pitchFamily="49" charset="0"/>
              </a:rPr>
              <a:t>writtenRep</a:t>
            </a:r>
            <a:r>
              <a:rPr lang="da-DK" sz="1600" dirty="0">
                <a:solidFill>
                  <a:srgbClr val="586E75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a-DK" sz="1600" b="1" dirty="0">
                <a:solidFill>
                  <a:srgbClr val="7030A0"/>
                </a:solidFill>
                <a:effectLst/>
                <a:latin typeface="Andale Mono" panose="020B0509000000000004" pitchFamily="49" charset="0"/>
              </a:rPr>
              <a:t>?slang </a:t>
            </a: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.</a:t>
            </a:r>
            <a:endParaRPr lang="da-DK" sz="1600" dirty="0">
              <a:solidFill>
                <a:srgbClr val="586E75"/>
              </a:solidFill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da-DK" sz="1600" dirty="0">
                <a:solidFill>
                  <a:srgbClr val="93A1A1"/>
                </a:solidFill>
                <a:effectLst/>
                <a:latin typeface="Andale Mono" panose="020B0509000000000004" pitchFamily="49" charset="0"/>
              </a:rPr>
              <a:t>}</a:t>
            </a:r>
            <a:endParaRPr lang="da-DK" sz="1600" dirty="0">
              <a:solidFill>
                <a:srgbClr val="586E75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23" name="Text Box 40">
            <a:extLst>
              <a:ext uri="{FF2B5EF4-FFF2-40B4-BE49-F238E27FC236}">
                <a16:creationId xmlns:a16="http://schemas.microsoft.com/office/drawing/2014/main" id="{E7C6921D-3276-7C25-AFB5-D91EE1B93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08253" y="40572782"/>
            <a:ext cx="6300788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Querying 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sz="1800" dirty="0">
                <a:latin typeface="Georgia" panose="02040502050405020303" pitchFamily="18" charset="0"/>
              </a:rPr>
              <a:t>The SPARQL query above demonstrates how to retrieve slang word lemmas from </a:t>
            </a:r>
            <a:r>
              <a:rPr lang="en-GB" sz="1800" dirty="0" err="1">
                <a:latin typeface="Georgia" panose="02040502050405020303" pitchFamily="18" charset="0"/>
              </a:rPr>
              <a:t>DanNet</a:t>
            </a:r>
            <a:r>
              <a:rPr lang="en-GB" sz="1800" dirty="0">
                <a:latin typeface="Georgia" panose="02040502050405020303" pitchFamily="18" charset="0"/>
              </a:rPr>
              <a:t> using a graph pattern.</a:t>
            </a:r>
            <a:endParaRPr lang="en-GB" altLang="en-US" sz="1800" dirty="0">
              <a:latin typeface="Georgia" panose="02040502050405020303" pitchFamily="18" charset="0"/>
            </a:endParaRPr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36942D65-1BB5-998C-4B83-A30B59094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07413" y="35803541"/>
            <a:ext cx="6300788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w3.org/2016/05/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ontolex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The </a:t>
            </a:r>
            <a:r>
              <a:rPr lang="en-GB" altLang="en-US" sz="1800" dirty="0" err="1">
                <a:latin typeface="Georgia" panose="02040502050405020303" pitchFamily="18" charset="0"/>
              </a:rPr>
              <a:t>Ontolex</a:t>
            </a:r>
            <a:r>
              <a:rPr lang="en-GB" altLang="en-US" sz="1800" dirty="0">
                <a:latin typeface="Georgia" panose="02040502050405020303" pitchFamily="18" charset="0"/>
              </a:rPr>
              <a:t> standard provides a structure for the new </a:t>
            </a:r>
            <a:r>
              <a:rPr lang="en-GB" altLang="en-US" sz="1800" dirty="0" err="1">
                <a:latin typeface="Georgia" panose="02040502050405020303" pitchFamily="18" charset="0"/>
              </a:rPr>
              <a:t>DanNet</a:t>
            </a:r>
            <a:r>
              <a:rPr lang="en-GB" altLang="en-US" sz="1800" dirty="0">
                <a:latin typeface="Georgia" panose="02040502050405020303" pitchFamily="18" charset="0"/>
              </a:rPr>
              <a:t>. In </a:t>
            </a:r>
            <a:r>
              <a:rPr lang="en-GB" altLang="en-US" sz="1800" dirty="0" err="1">
                <a:latin typeface="Georgia" panose="02040502050405020303" pitchFamily="18" charset="0"/>
              </a:rPr>
              <a:t>Ontolex</a:t>
            </a:r>
            <a:r>
              <a:rPr lang="en-GB" altLang="en-US" sz="1800" dirty="0">
                <a:latin typeface="Georgia" panose="02040502050405020303" pitchFamily="18" charset="0"/>
              </a:rPr>
              <a:t>, a </a:t>
            </a:r>
            <a:r>
              <a:rPr lang="en-GB" altLang="en-US" sz="1800" dirty="0" err="1">
                <a:latin typeface="Georgia" panose="02040502050405020303" pitchFamily="18" charset="0"/>
              </a:rPr>
              <a:t>synset</a:t>
            </a:r>
            <a:r>
              <a:rPr lang="en-GB" altLang="en-US" sz="1800" dirty="0">
                <a:latin typeface="Georgia" panose="02040502050405020303" pitchFamily="18" charset="0"/>
              </a:rPr>
              <a:t> is known as a </a:t>
            </a:r>
            <a:r>
              <a:rPr lang="en-GB" altLang="en-US" sz="1800" i="1" dirty="0" err="1">
                <a:latin typeface="Georgia" panose="02040502050405020303" pitchFamily="18" charset="0"/>
              </a:rPr>
              <a:t>LexicalConcept</a:t>
            </a:r>
            <a:r>
              <a:rPr lang="en-GB" altLang="en-US" sz="1800" dirty="0"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58" name="Billede 57">
            <a:extLst>
              <a:ext uri="{FF2B5EF4-FFF2-40B4-BE49-F238E27FC236}">
                <a16:creationId xmlns:a16="http://schemas.microsoft.com/office/drawing/2014/main" id="{2795AAD0-6076-8FDD-1C78-E533264CB5EE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22660281" y="15703561"/>
            <a:ext cx="6728798" cy="8001509"/>
          </a:xfrm>
          <a:prstGeom prst="rect">
            <a:avLst/>
          </a:prstGeom>
          <a:effectLst>
            <a:outerShdw blurRad="2286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75" name="Text Box 40">
            <a:extLst>
              <a:ext uri="{FF2B5EF4-FFF2-40B4-BE49-F238E27FC236}">
                <a16:creationId xmlns:a16="http://schemas.microsoft.com/office/drawing/2014/main" id="{ABB99D28-96FE-497F-B532-1CCBECC2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4286" y="24019466"/>
            <a:ext cx="6300788" cy="105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6402" tIns="43201" rIns="86402" bIns="43201">
            <a:spAutoFit/>
          </a:bodyPr>
          <a:lstStyle>
            <a:lvl1pPr defTabSz="863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31800" defTabSz="863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863600" defTabSz="863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295400" defTabSz="863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728788" defTabSz="863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1859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6431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1003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557588" defTabSz="863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wordnet.dk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altLang="en-US" sz="18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r>
              <a:rPr lang="en-GB" altLang="en-US" sz="1800" b="1" dirty="0">
                <a:solidFill>
                  <a:srgbClr val="0070C0"/>
                </a:solidFill>
                <a:latin typeface="Georgia" panose="02040502050405020303" pitchFamily="18" charset="0"/>
              </a:rPr>
              <a:t>/data/synset-1522</a:t>
            </a:r>
            <a:br>
              <a:rPr lang="en-GB" altLang="en-US" sz="1800" b="1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R</a:t>
            </a:r>
            <a:r>
              <a:rPr lang="en-GB" sz="1800" dirty="0">
                <a:latin typeface="Georgia" panose="02040502050405020303" pitchFamily="18" charset="0"/>
              </a:rPr>
              <a:t>elations emanating from the </a:t>
            </a:r>
            <a:r>
              <a:rPr lang="en-GB" sz="1800" dirty="0" err="1">
                <a:latin typeface="Georgia" panose="02040502050405020303" pitchFamily="18" charset="0"/>
              </a:rPr>
              <a:t>synset</a:t>
            </a:r>
            <a:r>
              <a:rPr lang="en-GB" sz="1800" dirty="0">
                <a:latin typeface="Georgia" panose="02040502050405020303" pitchFamily="18" charset="0"/>
              </a:rPr>
              <a:t> </a:t>
            </a:r>
            <a:r>
              <a:rPr lang="en-GB" altLang="en-US" sz="1800" b="1" dirty="0">
                <a:latin typeface="Georgia" panose="02040502050405020303" pitchFamily="18" charset="0"/>
              </a:rPr>
              <a:t>{ </a:t>
            </a:r>
            <a:r>
              <a:rPr lang="da-DK" sz="1800" b="1" dirty="0"/>
              <a:t>cykel</a:t>
            </a:r>
            <a:r>
              <a:rPr lang="da-DK" sz="1800" baseline="-25000" dirty="0">
                <a:solidFill>
                  <a:schemeClr val="bg2"/>
                </a:solidFill>
              </a:rPr>
              <a:t>§1</a:t>
            </a:r>
            <a:r>
              <a:rPr lang="en-GB" altLang="en-US" sz="1800" b="1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en-GB" altLang="en-US" sz="1800" b="1" dirty="0">
                <a:latin typeface="Georgia" panose="02040502050405020303" pitchFamily="18" charset="0"/>
              </a:rPr>
              <a:t>}</a:t>
            </a:r>
            <a:r>
              <a:rPr lang="en-GB" altLang="en-US" sz="1800" dirty="0">
                <a:latin typeface="Georgia" panose="02040502050405020303" pitchFamily="18" charset="0"/>
              </a:rPr>
              <a:t>.</a:t>
            </a:r>
            <a:br>
              <a:rPr lang="en-GB" altLang="en-US" sz="1800" dirty="0">
                <a:latin typeface="Georgia" panose="02040502050405020303" pitchFamily="18" charset="0"/>
              </a:rPr>
            </a:br>
            <a:r>
              <a:rPr lang="en-GB" altLang="en-US" sz="1800" dirty="0">
                <a:latin typeface="Georgia" panose="02040502050405020303" pitchFamily="18" charset="0"/>
              </a:rPr>
              <a:t>The attributes in red are entirely </a:t>
            </a:r>
            <a:r>
              <a:rPr lang="en-GB" altLang="en-US" sz="1800" dirty="0" err="1">
                <a:latin typeface="Georgia" panose="02040502050405020303" pitchFamily="18" charset="0"/>
              </a:rPr>
              <a:t>DanNet</a:t>
            </a:r>
            <a:r>
              <a:rPr lang="en-GB" altLang="en-US" sz="1800" dirty="0">
                <a:latin typeface="Georgia" panose="02040502050405020303" pitchFamily="18" charset="0"/>
              </a:rPr>
              <a:t>-specific.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4E6D443-EA7E-27F2-8CD4-A442BE5AFC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12653" y="30860204"/>
            <a:ext cx="6464808" cy="4704588"/>
          </a:xfrm>
          <a:prstGeom prst="rect">
            <a:avLst/>
          </a:prstGeom>
          <a:effectLst>
            <a:outerShdw blurRad="2286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kstfelt 23">
            <a:extLst>
              <a:ext uri="{FF2B5EF4-FFF2-40B4-BE49-F238E27FC236}">
                <a16:creationId xmlns:a16="http://schemas.microsoft.com/office/drawing/2014/main" id="{88431773-364F-E391-1F01-083C968EFE81}"/>
              </a:ext>
            </a:extLst>
          </p:cNvPr>
          <p:cNvSpPr txBox="1"/>
          <p:nvPr/>
        </p:nvSpPr>
        <p:spPr>
          <a:xfrm>
            <a:off x="23211493" y="40126961"/>
            <a:ext cx="5720600" cy="13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da-DK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Noteworthy Light" panose="02000400000000000000" pitchFamily="2" charset="77"/>
                <a:cs typeface="Freestyle Script" panose="020F0502020204030204" pitchFamily="34" charset="0"/>
              </a:rPr>
              <a:t>November 2023</a:t>
            </a:r>
            <a:br>
              <a:rPr lang="da-DK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Noteworthy Light" panose="02000400000000000000" pitchFamily="2" charset="77"/>
                <a:cs typeface="Freestyle Script" panose="020F0502020204030204" pitchFamily="34" charset="0"/>
              </a:rPr>
            </a:br>
            <a:r>
              <a:rPr lang="da-DK" sz="3200" spc="12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Noteworthy Light" panose="02000400000000000000" pitchFamily="2" charset="77"/>
                <a:cs typeface="Freestyle Script" panose="020F0502020204030204" pitchFamily="34" charset="0"/>
              </a:rPr>
              <a:t>Simon Gray</a:t>
            </a:r>
          </a:p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da-DK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Noteworthy Light" panose="02000400000000000000" pitchFamily="2" charset="77"/>
                <a:cs typeface="Freestyle Script" panose="020F0502020204030204" pitchFamily="34" charset="0"/>
              </a:rPr>
              <a:t>Centre For Language Technology</a:t>
            </a:r>
          </a:p>
        </p:txBody>
      </p:sp>
      <p:sp>
        <p:nvSpPr>
          <p:cNvPr id="5" name="Kombinationstegning 4">
            <a:extLst>
              <a:ext uri="{FF2B5EF4-FFF2-40B4-BE49-F238E27FC236}">
                <a16:creationId xmlns:a16="http://schemas.microsoft.com/office/drawing/2014/main" id="{5CF1324D-8D4A-BD79-71AA-280339B01B81}"/>
              </a:ext>
            </a:extLst>
          </p:cNvPr>
          <p:cNvSpPr/>
          <p:nvPr/>
        </p:nvSpPr>
        <p:spPr bwMode="auto">
          <a:xfrm>
            <a:off x="21321656" y="18960353"/>
            <a:ext cx="1344706" cy="3200400"/>
          </a:xfrm>
          <a:custGeom>
            <a:avLst/>
            <a:gdLst>
              <a:gd name="connsiteX0" fmla="*/ 1344706 w 1344706"/>
              <a:gd name="connsiteY0" fmla="*/ 2130014 h 3200400"/>
              <a:gd name="connsiteX1" fmla="*/ 1344706 w 1344706"/>
              <a:gd name="connsiteY1" fmla="*/ 3200400 h 3200400"/>
              <a:gd name="connsiteX2" fmla="*/ 10758 w 1344706"/>
              <a:gd name="connsiteY2" fmla="*/ 1710466 h 3200400"/>
              <a:gd name="connsiteX3" fmla="*/ 0 w 1344706"/>
              <a:gd name="connsiteY3" fmla="*/ 0 h 3200400"/>
              <a:gd name="connsiteX4" fmla="*/ 1344706 w 1344706"/>
              <a:gd name="connsiteY4" fmla="*/ 2130014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706" h="3200400">
                <a:moveTo>
                  <a:pt x="1344706" y="2130014"/>
                </a:moveTo>
                <a:lnTo>
                  <a:pt x="1344706" y="3200400"/>
                </a:lnTo>
                <a:lnTo>
                  <a:pt x="10758" y="1710466"/>
                </a:lnTo>
                <a:lnTo>
                  <a:pt x="0" y="0"/>
                </a:lnTo>
                <a:lnTo>
                  <a:pt x="1344706" y="2130014"/>
                </a:lnTo>
                <a:close/>
              </a:path>
            </a:pathLst>
          </a:custGeom>
          <a:gradFill>
            <a:gsLst>
              <a:gs pos="0">
                <a:schemeClr val="bg2">
                  <a:alpha val="15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  <a:ln w="12700" cap="flat" cmpd="sng" algn="ctr">
            <a:gradFill>
              <a:gsLst>
                <a:gs pos="0">
                  <a:schemeClr val="tx1"/>
                </a:gs>
                <a:gs pos="100000">
                  <a:schemeClr val="bg2">
                    <a:alpha val="50000"/>
                  </a:schemeClr>
                </a:gs>
              </a:gsLst>
              <a:lin ang="0" scaled="0"/>
            </a:gra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3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1DD81D-B51E-71D3-FE9F-59A1608AF15C}"/>
              </a:ext>
            </a:extLst>
          </p:cNvPr>
          <p:cNvSpPr/>
          <p:nvPr/>
        </p:nvSpPr>
        <p:spPr bwMode="auto">
          <a:xfrm>
            <a:off x="22660281" y="21096000"/>
            <a:ext cx="6728798" cy="1064753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3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6323A9DF-9F0F-12D7-9EF3-F5CA7815A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8862" y="25388617"/>
            <a:ext cx="6265863" cy="616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Future work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We are currently not planning any major additions to the core dataset, but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 is still being developed: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Much of the recent work has gone into facilitating visualisations in the web interface.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The </a:t>
            </a:r>
            <a:r>
              <a:rPr lang="en-GB" altLang="en-US" sz="2000" b="1" dirty="0" err="1">
                <a:latin typeface="Georgia" panose="02040502050405020303" pitchFamily="18" charset="0"/>
              </a:rPr>
              <a:t>DanNet</a:t>
            </a:r>
            <a:r>
              <a:rPr lang="en-GB" altLang="en-US" sz="2000" b="1" dirty="0">
                <a:latin typeface="Georgia" panose="02040502050405020303" pitchFamily="18" charset="0"/>
              </a:rPr>
              <a:t> schema</a:t>
            </a:r>
            <a:r>
              <a:rPr lang="en-GB" altLang="en-US" sz="2000" dirty="0">
                <a:latin typeface="Georgia" panose="02040502050405020303" pitchFamily="18" charset="0"/>
              </a:rPr>
              <a:t> sees occasional changes which may be reflected in the core dataset.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Georgia" panose="02040502050405020303" pitchFamily="18" charset="0"/>
              </a:rPr>
              <a:t>Errors in the data are corrected on a regular basis.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The next challenge will be developing </a:t>
            </a:r>
            <a:r>
              <a:rPr lang="en-GB" altLang="en-US" sz="2000" b="1" dirty="0">
                <a:latin typeface="Georgia" panose="02040502050405020303" pitchFamily="18" charset="0"/>
              </a:rPr>
              <a:t>guides</a:t>
            </a:r>
            <a:r>
              <a:rPr lang="en-GB" altLang="en-US" sz="2000" dirty="0">
                <a:latin typeface="Georgia" panose="02040502050405020303" pitchFamily="18" charset="0"/>
              </a:rPr>
              <a:t> and </a:t>
            </a:r>
            <a:r>
              <a:rPr lang="en-GB" altLang="en-US" sz="2000" b="1" dirty="0">
                <a:latin typeface="Georgia" panose="02040502050405020303" pitchFamily="18" charset="0"/>
              </a:rPr>
              <a:t>code examples</a:t>
            </a:r>
            <a:r>
              <a:rPr lang="en-GB" altLang="en-US" sz="2000" dirty="0">
                <a:latin typeface="Georgia" panose="02040502050405020303" pitchFamily="18" charset="0"/>
              </a:rPr>
              <a:t> for prospective users of the dataset, e.g. how to load an RDF dataset into a graph and how to query it with SPARQL.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endParaRPr lang="en-GB" altLang="en-US" sz="2400" dirty="0">
              <a:latin typeface="Georgia" panose="02040502050405020303" pitchFamily="18" charset="0"/>
            </a:endParaRP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62E8ECFB-7D33-08F3-C88C-F79971F72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6819" y="31871786"/>
            <a:ext cx="6265863" cy="767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176713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6000" dirty="0">
                <a:latin typeface="Georgia" panose="02040502050405020303" pitchFamily="18" charset="0"/>
              </a:rPr>
              <a:t>Discover more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If you would like to further explore the new </a:t>
            </a:r>
            <a:r>
              <a:rPr lang="en-GB" altLang="en-US" sz="2000" dirty="0" err="1">
                <a:latin typeface="Georgia" panose="02040502050405020303" pitchFamily="18" charset="0"/>
              </a:rPr>
              <a:t>DanNet</a:t>
            </a:r>
            <a:r>
              <a:rPr lang="en-GB" altLang="en-US" sz="2000" dirty="0">
                <a:latin typeface="Georgia" panose="02040502050405020303" pitchFamily="18" charset="0"/>
              </a:rPr>
              <a:t>, you may visit the following websites: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70C0"/>
                </a:solidFill>
                <a:latin typeface="Georgia" panose="02040502050405020303" pitchFamily="18" charset="0"/>
              </a:rPr>
              <a:t>w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ordn</a:t>
            </a:r>
            <a:r>
              <a:rPr lang="en-GB" sz="3200" dirty="0" err="1">
                <a:solidFill>
                  <a:srgbClr val="0070C0"/>
                </a:solidFill>
                <a:latin typeface="Georgia" panose="02040502050405020303" pitchFamily="18" charset="0"/>
              </a:rPr>
              <a:t>et.dk</a:t>
            </a:r>
            <a:r>
              <a:rPr lang="en-GB" sz="3200" dirty="0">
                <a:solidFill>
                  <a:srgbClr val="0070C0"/>
                </a:solidFill>
                <a:latin typeface="Georgia" panose="02040502050405020303" pitchFamily="18" charset="0"/>
              </a:rPr>
              <a:t>/</a:t>
            </a:r>
            <a:r>
              <a:rPr lang="en-GB" sz="3200" dirty="0" err="1">
                <a:solidFill>
                  <a:srgbClr val="0070C0"/>
                </a:solidFill>
                <a:latin typeface="Georgia" panose="02040502050405020303" pitchFamily="18" charset="0"/>
              </a:rPr>
              <a:t>dannet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GB" sz="2400" b="1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INTERACTIVE </a:t>
            </a:r>
            <a:r>
              <a:rPr lang="en-GB" sz="2400" b="1" spc="300" dirty="0">
                <a:latin typeface="Georgia" panose="02040502050405020303" pitchFamily="18" charset="0"/>
              </a:rPr>
              <a:t>VERSION</a:t>
            </a: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github.com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kuhumcst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DanNet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lang="en-GB" sz="2400" b="1" spc="300" dirty="0">
                <a:latin typeface="Georgia" panose="02040502050405020303" pitchFamily="18" charset="0"/>
              </a:rPr>
              <a:t>S</a:t>
            </a:r>
            <a:r>
              <a:rPr kumimoji="0" lang="en-GB" sz="2400" b="1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OURCE CODE</a:t>
            </a:r>
            <a:endParaRPr lang="en-GB" sz="2400" b="1" spc="300" dirty="0">
              <a:latin typeface="Georgia" panose="02040502050405020303" pitchFamily="18" charset="0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cst.ku.dk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projekter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dannet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GB" sz="2400" b="1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PROJECT PAGE</a:t>
            </a:r>
            <a:endParaRPr lang="en-GB" sz="2400" b="1" spc="3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dirty="0">
                <a:latin typeface="Georgia" panose="02040502050405020303" pitchFamily="18" charset="0"/>
              </a:rPr>
              <a:t>Other relevant keywords or search terms:</a:t>
            </a:r>
          </a:p>
          <a:p>
            <a:pPr algn="ctr" eaLnBrk="1" hangingPunct="1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altLang="en-US" sz="2000" i="1" spc="300" dirty="0">
                <a:solidFill>
                  <a:srgbClr val="C00000"/>
                </a:solidFill>
                <a:latin typeface="Georgia" panose="02040502050405020303" pitchFamily="18" charset="0"/>
              </a:rPr>
              <a:t>WordNet</a:t>
            </a:r>
            <a:r>
              <a:rPr lang="en-GB" altLang="en-US" sz="2000" i="1" spc="300" dirty="0">
                <a:latin typeface="Georgia" panose="02040502050405020303" pitchFamily="18" charset="0"/>
              </a:rPr>
              <a:t>, </a:t>
            </a:r>
            <a:r>
              <a:rPr lang="en-GB" altLang="en-US" sz="2000" i="1" spc="300" dirty="0" err="1">
                <a:solidFill>
                  <a:srgbClr val="FF9300"/>
                </a:solidFill>
                <a:latin typeface="Georgia" panose="02040502050405020303" pitchFamily="18" charset="0"/>
              </a:rPr>
              <a:t>Ontolex</a:t>
            </a:r>
            <a:r>
              <a:rPr lang="en-GB" altLang="en-US" sz="2000" i="1" spc="300" dirty="0">
                <a:latin typeface="Georgia" panose="02040502050405020303" pitchFamily="18" charset="0"/>
              </a:rPr>
              <a:t>, </a:t>
            </a:r>
            <a:r>
              <a:rPr lang="en-GB" altLang="en-US" sz="2000" i="1" spc="300" dirty="0">
                <a:solidFill>
                  <a:srgbClr val="00B050"/>
                </a:solidFill>
                <a:latin typeface="Georgia" panose="02040502050405020303" pitchFamily="18" charset="0"/>
              </a:rPr>
              <a:t>RDF</a:t>
            </a:r>
            <a:r>
              <a:rPr lang="en-GB" altLang="en-US" sz="2000" i="1" spc="300" dirty="0">
                <a:latin typeface="Georgia" panose="02040502050405020303" pitchFamily="18" charset="0"/>
              </a:rPr>
              <a:t>, </a:t>
            </a:r>
            <a:r>
              <a:rPr lang="en-GB" altLang="en-US" sz="2000" i="1" spc="300" dirty="0">
                <a:solidFill>
                  <a:srgbClr val="0070C0"/>
                </a:solidFill>
                <a:latin typeface="Georgia" panose="02040502050405020303" pitchFamily="18" charset="0"/>
              </a:rPr>
              <a:t>SPARQL</a:t>
            </a:r>
            <a:r>
              <a:rPr lang="en-GB" altLang="en-US" sz="2000" i="1" spc="300" dirty="0">
                <a:latin typeface="Georgia" panose="02040502050405020303" pitchFamily="18" charset="0"/>
              </a:rPr>
              <a:t>, </a:t>
            </a:r>
            <a:r>
              <a:rPr lang="en-GB" altLang="en-US" sz="2000" i="1" spc="300" dirty="0">
                <a:solidFill>
                  <a:schemeClr val="accent1"/>
                </a:solidFill>
                <a:latin typeface="Georgia" panose="02040502050405020303" pitchFamily="18" charset="0"/>
              </a:rPr>
              <a:t>Turtle</a:t>
            </a:r>
            <a:r>
              <a:rPr lang="en-GB" altLang="en-US" sz="2000" i="1" spc="300" dirty="0">
                <a:latin typeface="Georgia" panose="02040502050405020303" pitchFamily="18" charset="0"/>
              </a:rPr>
              <a:t>/</a:t>
            </a:r>
            <a:r>
              <a:rPr lang="en-GB" altLang="en-US" sz="2000" i="1" spc="300" dirty="0">
                <a:solidFill>
                  <a:schemeClr val="accent1"/>
                </a:solidFill>
                <a:latin typeface="Georgia" panose="02040502050405020303" pitchFamily="18" charset="0"/>
              </a:rPr>
              <a:t>.TTL</a:t>
            </a:r>
            <a:r>
              <a:rPr lang="en-GB" altLang="en-US" sz="2000" i="1" spc="300" dirty="0">
                <a:latin typeface="Georgia" panose="02040502050405020303" pitchFamily="18" charset="0"/>
              </a:rPr>
              <a:t>, </a:t>
            </a:r>
            <a:r>
              <a:rPr lang="en-GB" altLang="en-US" sz="2000" i="1" spc="300" dirty="0">
                <a:solidFill>
                  <a:srgbClr val="7030A0"/>
                </a:solidFill>
                <a:latin typeface="Georgia" panose="02040502050405020303" pitchFamily="18" charset="0"/>
              </a:rPr>
              <a:t>linked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636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altLang="en-US" sz="2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636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altLang="en-US" sz="2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</TotalTime>
  <Words>1646</Words>
  <Application>Microsoft Macintosh PowerPoint</Application>
  <PresentationFormat>Brugerdefineret</PresentationFormat>
  <Paragraphs>95</Paragraphs>
  <Slides>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7" baseType="lpstr">
      <vt:lpstr>Andale Mono</vt:lpstr>
      <vt:lpstr>Arial</vt:lpstr>
      <vt:lpstr>Calibri</vt:lpstr>
      <vt:lpstr>Georgia</vt:lpstr>
      <vt:lpstr>Times New Roman</vt:lpstr>
      <vt:lpstr>Standarddesign</vt:lpstr>
      <vt:lpstr>The new</vt:lpstr>
    </vt:vector>
  </TitlesOfParts>
  <Company>Københavns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install</dc:creator>
  <cp:lastModifiedBy>Simon Gray</cp:lastModifiedBy>
  <cp:revision>483</cp:revision>
  <dcterms:created xsi:type="dcterms:W3CDTF">2003-10-09T09:28:44Z</dcterms:created>
  <dcterms:modified xsi:type="dcterms:W3CDTF">2023-11-16T20:06:07Z</dcterms:modified>
</cp:coreProperties>
</file>